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80" r:id="rId3"/>
    <p:sldId id="279" r:id="rId4"/>
    <p:sldId id="258" r:id="rId5"/>
    <p:sldId id="259" r:id="rId6"/>
    <p:sldId id="281" r:id="rId7"/>
    <p:sldId id="282" r:id="rId8"/>
    <p:sldId id="288" r:id="rId9"/>
    <p:sldId id="283" r:id="rId10"/>
    <p:sldId id="284" r:id="rId11"/>
    <p:sldId id="285" r:id="rId12"/>
    <p:sldId id="289" r:id="rId13"/>
    <p:sldId id="261" r:id="rId14"/>
    <p:sldId id="300" r:id="rId15"/>
    <p:sldId id="301" r:id="rId16"/>
    <p:sldId id="302" r:id="rId17"/>
    <p:sldId id="303" r:id="rId18"/>
    <p:sldId id="304" r:id="rId19"/>
    <p:sldId id="287" r:id="rId20"/>
    <p:sldId id="276" r:id="rId21"/>
  </p:sldIdLst>
  <p:sldSz cx="18288000" cy="10287000"/>
  <p:notesSz cx="10287000" cy="18288000"/>
  <p:embeddedFontLst>
    <p:embeddedFont>
      <p:font typeface="맑은 고딕" panose="020B0503020000020004" pitchFamily="34" charset="-127"/>
      <p:regular r:id="rId23"/>
      <p:bold r:id="rId24"/>
    </p:embeddedFont>
    <p:embeddedFont>
      <p:font typeface="맑은 고딕" panose="020B0503020000020004" pitchFamily="34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S UI Gothic" panose="020B0600070205080204" pitchFamily="34" charset="-128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5987FF"/>
    <a:srgbClr val="5F5F5F"/>
    <a:srgbClr val="61A3F7"/>
    <a:srgbClr val="05FCD8"/>
    <a:srgbClr val="FFD900"/>
    <a:srgbClr val="8EBEFD"/>
    <a:srgbClr val="F6A8A7"/>
    <a:srgbClr val="44CCF1"/>
    <a:srgbClr val="22D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6197" autoAdjust="0"/>
  </p:normalViewPr>
  <p:slideViewPr>
    <p:cSldViewPr>
      <p:cViewPr varScale="1">
        <p:scale>
          <a:sx n="82" d="100"/>
          <a:sy n="82" d="100"/>
        </p:scale>
        <p:origin x="3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1FDB5-A5CC-4C8E-820C-7632E1177C48}" type="datetimeFigureOut">
              <a:rPr lang="ko-KR" altLang="en-US" smtClean="0"/>
              <a:t>2023. 11. 15.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03332-6D1E-4090-8725-15055F858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943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852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0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1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30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972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29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43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03332-6D1E-4090-8725-15055F8589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23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386014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853618" y="2705100"/>
            <a:ext cx="9144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0" b="1" dirty="0">
                <a:solidFill>
                  <a:srgbClr val="5F5F5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Presentation</a:t>
            </a:r>
          </a:p>
          <a:p>
            <a:r>
              <a:rPr lang="en-US" altLang="ko-KR" sz="10000" dirty="0">
                <a:solidFill>
                  <a:srgbClr val="5F5F5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For</a:t>
            </a:r>
          </a:p>
          <a:p>
            <a:r>
              <a:rPr lang="en-US" altLang="ko-KR" sz="12000" b="1" dirty="0">
                <a:solidFill>
                  <a:srgbClr val="5F5F5F"/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Wrap 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07491" y="9334500"/>
            <a:ext cx="2638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616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Bomi.Yeom</a:t>
            </a:r>
            <a:endParaRPr lang="ko-KR" altLang="en-US" sz="3600" b="1" dirty="0">
              <a:solidFill>
                <a:srgbClr val="6161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FAE40-A0DA-9A4E-A606-BBEEA27C3862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FAE40-A0DA-9A4E-A606-BBEEA27C3862}"/>
              </a:ext>
            </a:extLst>
          </p:cNvPr>
          <p:cNvSpPr txBox="1"/>
          <p:nvPr/>
        </p:nvSpPr>
        <p:spPr>
          <a:xfrm>
            <a:off x="919542" y="1638300"/>
            <a:ext cx="1252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CAA16A-DE5D-4B3F-17D1-7A48970C37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9751"/>
          <a:stretch/>
        </p:blipFill>
        <p:spPr>
          <a:xfrm flipH="1">
            <a:off x="9982200" y="2616774"/>
            <a:ext cx="7772400" cy="6184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AC8E1A-BE66-B9BC-F7F1-5EE9F3771B97}"/>
              </a:ext>
            </a:extLst>
          </p:cNvPr>
          <p:cNvSpPr txBox="1"/>
          <p:nvPr/>
        </p:nvSpPr>
        <p:spPr>
          <a:xfrm>
            <a:off x="12665657" y="9420880"/>
            <a:ext cx="204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616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2023.11.15</a:t>
            </a:r>
            <a:endParaRPr lang="ko-KR" altLang="en-US" sz="2800" b="1" dirty="0">
              <a:solidFill>
                <a:srgbClr val="6161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0C05DB-E45C-5255-BA64-B89BC8715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127313"/>
              </p:ext>
            </p:extLst>
          </p:nvPr>
        </p:nvGraphicFramePr>
        <p:xfrm>
          <a:off x="978309" y="1378925"/>
          <a:ext cx="93848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5316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8359575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07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eCRF 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스키마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3E74600-5339-6E23-FF4C-91D464232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4" y="2676741"/>
            <a:ext cx="7772400" cy="2811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CDDD8A-2ABC-F794-E129-1D9A39F4DF3A}"/>
              </a:ext>
            </a:extLst>
          </p:cNvPr>
          <p:cNvSpPr txBox="1"/>
          <p:nvPr/>
        </p:nvSpPr>
        <p:spPr>
          <a:xfrm>
            <a:off x="10058400" y="2966099"/>
            <a:ext cx="66394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ko-KR" altLang="en-US" sz="2800" dirty="0">
                <a:latin typeface="+mn-ea"/>
              </a:rPr>
              <a:t>데이터베이스를 처음 만지고 </a:t>
            </a:r>
            <a:r>
              <a:rPr kumimoji="1" lang="ko-KR" altLang="en-US" sz="2800" dirty="0" err="1">
                <a:latin typeface="+mn-ea"/>
              </a:rPr>
              <a:t>하다보니</a:t>
            </a:r>
            <a:r>
              <a:rPr kumimoji="1" lang="ko-KR" altLang="en-US" sz="2800" dirty="0">
                <a:latin typeface="+mn-ea"/>
              </a:rPr>
              <a:t> 데이터 베이스 구성하는데 시간이 많이 걸림</a:t>
            </a:r>
            <a:endParaRPr kumimoji="1" lang="en-US" altLang="ko-KR" sz="2800" dirty="0">
              <a:latin typeface="+mn-ea"/>
            </a:endParaRPr>
          </a:p>
          <a:p>
            <a:endParaRPr kumimoji="1" lang="ko-KR" altLang="en-US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ko-KR" altLang="en-US" sz="2800" dirty="0">
                <a:latin typeface="+mn-ea"/>
              </a:rPr>
              <a:t>프론트 명세서 기준에 맞추려고 </a:t>
            </a:r>
            <a:r>
              <a:rPr kumimoji="1" lang="ko-KR" altLang="en-US" sz="2800" dirty="0" err="1">
                <a:latin typeface="+mn-ea"/>
              </a:rPr>
              <a:t>하다보니</a:t>
            </a:r>
            <a:r>
              <a:rPr kumimoji="1" lang="ko-KR" altLang="en-US" sz="2800" dirty="0">
                <a:latin typeface="+mn-ea"/>
              </a:rPr>
              <a:t> 어려운 난관들이 많이 존재</a:t>
            </a:r>
            <a:endParaRPr kumimoji="1" lang="en-US" altLang="ko-KR" sz="2800" dirty="0">
              <a:latin typeface="+mn-ea"/>
            </a:endParaRPr>
          </a:p>
          <a:p>
            <a:endParaRPr kumimoji="1" lang="ko-KR" altLang="en-US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ko-KR" altLang="en-US" sz="2800" dirty="0">
                <a:latin typeface="+mn-ea"/>
              </a:rPr>
              <a:t>단순히 테이블을 </a:t>
            </a:r>
            <a:r>
              <a:rPr kumimoji="1" lang="en" altLang="ko-KR" sz="2800" dirty="0">
                <a:latin typeface="+mn-ea"/>
              </a:rPr>
              <a:t>front </a:t>
            </a:r>
            <a:r>
              <a:rPr kumimoji="1" lang="ko-KR" altLang="en-US" sz="2800" dirty="0">
                <a:latin typeface="+mn-ea"/>
              </a:rPr>
              <a:t>명세서에 맞추는 것이 아니라 통일 할 수 있고 성격이 비슷한 테이블을 하나로 묶어서 테이블 개수를 적게 하는 방법도 있다는 것을 깨달음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952DDD-186A-BCBC-38F3-BFB7BF9FB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573505"/>
            <a:ext cx="5394561" cy="3371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77CD10-1EE5-8F4F-F22C-B2D45903337B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77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0C05DB-E45C-5255-BA64-B89BC8715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28065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4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08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eCRF API 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75EA23B-22C1-2779-ECE3-DDA13C331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" t="8390" r="8897" b="25130"/>
          <a:stretch/>
        </p:blipFill>
        <p:spPr>
          <a:xfrm>
            <a:off x="1219200" y="2572773"/>
            <a:ext cx="6400234" cy="30765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5CC2D5-2114-77B6-8CDB-87AF4CCB77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0" r="-158" b="4313"/>
          <a:stretch/>
        </p:blipFill>
        <p:spPr>
          <a:xfrm>
            <a:off x="1204525" y="5731862"/>
            <a:ext cx="6411034" cy="3286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150CF-76CF-0C2F-B0F1-32210CE527F0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6ADFC-A4EB-3155-7DE9-93C47FA2A662}"/>
              </a:ext>
            </a:extLst>
          </p:cNvPr>
          <p:cNvSpPr txBox="1"/>
          <p:nvPr/>
        </p:nvSpPr>
        <p:spPr>
          <a:xfrm>
            <a:off x="8915400" y="3233323"/>
            <a:ext cx="7696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+mn-ea"/>
              </a:rPr>
              <a:t>현재 당면한 문제</a:t>
            </a:r>
            <a:endParaRPr kumimoji="1" lang="en-US" altLang="ko-KR" sz="2800" b="1" dirty="0">
              <a:latin typeface="+mn-ea"/>
            </a:endParaRPr>
          </a:p>
          <a:p>
            <a:endParaRPr kumimoji="1" lang="en" altLang="ko-KR" sz="2800" dirty="0">
              <a:latin typeface="+mn-ea"/>
            </a:endParaRPr>
          </a:p>
          <a:p>
            <a:r>
              <a:rPr kumimoji="1" lang="en" altLang="ko-KR" sz="2800" dirty="0">
                <a:latin typeface="+mn-ea"/>
              </a:rPr>
              <a:t>- </a:t>
            </a:r>
            <a:r>
              <a:rPr kumimoji="1" lang="en" altLang="ko-KR" sz="2800" dirty="0" err="1">
                <a:latin typeface="+mn-ea"/>
              </a:rPr>
              <a:t>choiceanswer</a:t>
            </a:r>
            <a:r>
              <a:rPr kumimoji="1" lang="en" altLang="ko-KR" sz="2800" dirty="0">
                <a:latin typeface="+mn-ea"/>
              </a:rPr>
              <a:t> </a:t>
            </a:r>
            <a:r>
              <a:rPr kumimoji="1" lang="ko-KR" altLang="en-US" sz="2800" dirty="0">
                <a:latin typeface="+mn-ea"/>
              </a:rPr>
              <a:t>생성시에 </a:t>
            </a:r>
            <a:r>
              <a:rPr kumimoji="1" lang="en" altLang="ko-KR" sz="2800" dirty="0" err="1">
                <a:latin typeface="+mn-ea"/>
              </a:rPr>
              <a:t>ctgrid</a:t>
            </a:r>
            <a:r>
              <a:rPr kumimoji="1" lang="ko-KR" altLang="en-US" sz="2800" dirty="0" err="1">
                <a:latin typeface="+mn-ea"/>
              </a:rPr>
              <a:t>를</a:t>
            </a:r>
            <a:r>
              <a:rPr kumimoji="1" lang="ko-KR" altLang="en-US" sz="2800" dirty="0">
                <a:latin typeface="+mn-ea"/>
              </a:rPr>
              <a:t> 어떤 방식으로 가져와서 데이터베이스에 저장할지를 모르겠음</a:t>
            </a:r>
            <a:endParaRPr kumimoji="1" lang="en-US" altLang="ko-KR" sz="2800" dirty="0">
              <a:latin typeface="+mn-ea"/>
            </a:endParaRPr>
          </a:p>
          <a:p>
            <a:endParaRPr kumimoji="1" lang="ko-KR" altLang="en-US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en" altLang="ko-KR" sz="2800" dirty="0" err="1">
                <a:latin typeface="+mn-ea"/>
              </a:rPr>
              <a:t>r.ctgr</a:t>
            </a:r>
            <a:r>
              <a:rPr kumimoji="1" lang="ko-KR" altLang="en-US" sz="2800" dirty="0">
                <a:latin typeface="+mn-ea"/>
              </a:rPr>
              <a:t>에 담았을 때는 거기서 하나 가져오는 형식으로 하면 되었지만</a:t>
            </a:r>
            <a:r>
              <a:rPr kumimoji="1" lang="en-US" altLang="ko-KR" sz="2800" dirty="0">
                <a:latin typeface="+mn-ea"/>
              </a:rPr>
              <a:t>, </a:t>
            </a:r>
            <a:r>
              <a:rPr kumimoji="1" lang="ko-KR" altLang="en-US" sz="2800" dirty="0">
                <a:latin typeface="+mn-ea"/>
              </a:rPr>
              <a:t>데이터 베이스에 저장될 때는 </a:t>
            </a:r>
            <a:r>
              <a:rPr kumimoji="1" lang="en" altLang="ko-KR" sz="2800" dirty="0">
                <a:latin typeface="+mn-ea"/>
              </a:rPr>
              <a:t>id </a:t>
            </a:r>
            <a:r>
              <a:rPr kumimoji="1" lang="ko-KR" altLang="en-US" sz="2800" dirty="0">
                <a:latin typeface="+mn-ea"/>
              </a:rPr>
              <a:t>값만 넣어주면 되는 것 같은데 </a:t>
            </a:r>
            <a:r>
              <a:rPr kumimoji="1" lang="en" altLang="ko-KR" sz="2800" dirty="0" err="1">
                <a:latin typeface="+mn-ea"/>
              </a:rPr>
              <a:t>choiceanswer</a:t>
            </a:r>
            <a:r>
              <a:rPr kumimoji="1" lang="ko-KR" altLang="en-US" sz="2800" dirty="0">
                <a:latin typeface="+mn-ea"/>
              </a:rPr>
              <a:t>의 </a:t>
            </a:r>
            <a:r>
              <a:rPr kumimoji="1" lang="en" altLang="ko-KR" sz="2800" dirty="0" err="1">
                <a:latin typeface="+mn-ea"/>
              </a:rPr>
              <a:t>ctgrID</a:t>
            </a:r>
            <a:r>
              <a:rPr kumimoji="1" lang="ko-KR" altLang="en-US" sz="2800" dirty="0">
                <a:latin typeface="+mn-ea"/>
              </a:rPr>
              <a:t>가 </a:t>
            </a:r>
            <a:r>
              <a:rPr kumimoji="1" lang="en" altLang="ko-KR" sz="2800" dirty="0">
                <a:latin typeface="+mn-ea"/>
              </a:rPr>
              <a:t>type</a:t>
            </a:r>
            <a:r>
              <a:rPr kumimoji="1" lang="ko-KR" altLang="en-US" sz="2800" dirty="0">
                <a:latin typeface="+mn-ea"/>
              </a:rPr>
              <a:t>이 *</a:t>
            </a:r>
            <a:r>
              <a:rPr kumimoji="1" lang="en" altLang="ko-KR" sz="2800" dirty="0" err="1">
                <a:latin typeface="+mn-ea"/>
              </a:rPr>
              <a:t>ctgr</a:t>
            </a:r>
            <a:r>
              <a:rPr kumimoji="1" lang="en" altLang="ko-KR" sz="2800" dirty="0">
                <a:latin typeface="+mn-ea"/>
              </a:rPr>
              <a:t> </a:t>
            </a:r>
            <a:r>
              <a:rPr kumimoji="1" lang="ko-KR" altLang="en-US" sz="2800" dirty="0">
                <a:latin typeface="+mn-ea"/>
              </a:rPr>
              <a:t>이라서 </a:t>
            </a:r>
            <a:r>
              <a:rPr kumimoji="1" lang="en-US" altLang="ko-KR" sz="2800" dirty="0">
                <a:latin typeface="+mn-ea"/>
              </a:rPr>
              <a:t> </a:t>
            </a:r>
            <a:r>
              <a:rPr kumimoji="1" lang="en" altLang="ko-KR" sz="2800" dirty="0">
                <a:latin typeface="+mn-ea"/>
              </a:rPr>
              <a:t>type</a:t>
            </a:r>
            <a:r>
              <a:rPr kumimoji="1" lang="ko-KR" altLang="en-US" sz="2800" dirty="0">
                <a:latin typeface="+mn-ea"/>
              </a:rPr>
              <a:t>이 달라서 생성하면 오류가 발생</a:t>
            </a:r>
          </a:p>
        </p:txBody>
      </p:sp>
    </p:spTree>
    <p:extLst>
      <p:ext uri="{BB962C8B-B14F-4D97-AF65-F5344CB8AC3E}">
        <p14:creationId xmlns:p14="http://schemas.microsoft.com/office/powerpoint/2010/main" val="330179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0C05DB-E45C-5255-BA64-B89BC8715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868239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4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10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Koren</a:t>
                      </a: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1150CF-76CF-0C2F-B0F1-32210CE527F0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BD54EFA-1EF5-4072-346A-E7D86E23F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195044"/>
              </p:ext>
            </p:extLst>
          </p:nvPr>
        </p:nvGraphicFramePr>
        <p:xfrm>
          <a:off x="767142" y="2400935"/>
          <a:ext cx="8376858" cy="6549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076">
                  <a:extLst>
                    <a:ext uri="{9D8B030D-6E8A-4147-A177-3AD203B41FA5}">
                      <a16:colId xmlns:a16="http://schemas.microsoft.com/office/drawing/2014/main" val="2019914510"/>
                    </a:ext>
                  </a:extLst>
                </a:gridCol>
                <a:gridCol w="1295076">
                  <a:extLst>
                    <a:ext uri="{9D8B030D-6E8A-4147-A177-3AD203B41FA5}">
                      <a16:colId xmlns:a16="http://schemas.microsoft.com/office/drawing/2014/main" val="2850186498"/>
                    </a:ext>
                  </a:extLst>
                </a:gridCol>
                <a:gridCol w="607220">
                  <a:extLst>
                    <a:ext uri="{9D8B030D-6E8A-4147-A177-3AD203B41FA5}">
                      <a16:colId xmlns:a16="http://schemas.microsoft.com/office/drawing/2014/main" val="4189619126"/>
                    </a:ext>
                  </a:extLst>
                </a:gridCol>
                <a:gridCol w="5179486">
                  <a:extLst>
                    <a:ext uri="{9D8B030D-6E8A-4147-A177-3AD203B41FA5}">
                      <a16:colId xmlns:a16="http://schemas.microsoft.com/office/drawing/2014/main" val="92275652"/>
                    </a:ext>
                  </a:extLst>
                </a:gridCol>
              </a:tblGrid>
              <a:tr h="130990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+mn-ea"/>
                          <a:cs typeface="+mn-cs"/>
                        </a:rPr>
                        <a:t>ATT</a:t>
                      </a:r>
                      <a:endParaRPr kumimoji="0" lang="ko-KR" alt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02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데이터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876658"/>
                  </a:ext>
                </a:extLst>
              </a:tr>
              <a:tr h="13099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ko-KR" altLang="en-US" sz="2800" b="1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03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EDA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6255604"/>
                  </a:ext>
                </a:extLst>
              </a:tr>
              <a:tr h="1309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04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CDA 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7587421"/>
                  </a:ext>
                </a:extLst>
              </a:tr>
              <a:tr h="1309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05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ko-KR" altLang="en-US" sz="28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1951241"/>
                  </a:ext>
                </a:extLst>
              </a:tr>
              <a:tr h="13099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06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49452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D45784F-33E4-2188-0652-BA952C24B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69532"/>
              </p:ext>
            </p:extLst>
          </p:nvPr>
        </p:nvGraphicFramePr>
        <p:xfrm>
          <a:off x="9135108" y="2349388"/>
          <a:ext cx="8441433" cy="6674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5060">
                  <a:extLst>
                    <a:ext uri="{9D8B030D-6E8A-4147-A177-3AD203B41FA5}">
                      <a16:colId xmlns:a16="http://schemas.microsoft.com/office/drawing/2014/main" val="2019914510"/>
                    </a:ext>
                  </a:extLst>
                </a:gridCol>
                <a:gridCol w="1305060">
                  <a:extLst>
                    <a:ext uri="{9D8B030D-6E8A-4147-A177-3AD203B41FA5}">
                      <a16:colId xmlns:a16="http://schemas.microsoft.com/office/drawing/2014/main" val="2850186498"/>
                    </a:ext>
                  </a:extLst>
                </a:gridCol>
                <a:gridCol w="611901">
                  <a:extLst>
                    <a:ext uri="{9D8B030D-6E8A-4147-A177-3AD203B41FA5}">
                      <a16:colId xmlns:a16="http://schemas.microsoft.com/office/drawing/2014/main" val="4189619126"/>
                    </a:ext>
                  </a:extLst>
                </a:gridCol>
                <a:gridCol w="5219412">
                  <a:extLst>
                    <a:ext uri="{9D8B030D-6E8A-4147-A177-3AD203B41FA5}">
                      <a16:colId xmlns:a16="http://schemas.microsoft.com/office/drawing/2014/main" val="92275652"/>
                    </a:ext>
                  </a:extLst>
                </a:gridCol>
              </a:tblGrid>
              <a:tr h="133489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NTT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08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데이터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876658"/>
                  </a:ext>
                </a:extLst>
              </a:tr>
              <a:tr h="13348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ko-KR" altLang="en-US" sz="2800" b="1" dirty="0" err="1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09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EDA - ORIGINAL DATA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6255604"/>
                  </a:ext>
                </a:extLst>
              </a:tr>
              <a:tr h="1334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CDA - ORIGINAL DATA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7587421"/>
                  </a:ext>
                </a:extLst>
              </a:tr>
              <a:tr h="1334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ko-KR" altLang="en-US" sz="28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1951241"/>
                  </a:ext>
                </a:extLst>
              </a:tr>
              <a:tr h="13348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800" b="1" dirty="0">
                        <a:solidFill>
                          <a:schemeClr val="tx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494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66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F8F970-5F83-3F75-E78F-25A6412545CA}"/>
              </a:ext>
            </a:extLst>
          </p:cNvPr>
          <p:cNvGrpSpPr/>
          <p:nvPr/>
        </p:nvGrpSpPr>
        <p:grpSpPr>
          <a:xfrm>
            <a:off x="2565329" y="2476500"/>
            <a:ext cx="12908023" cy="6267414"/>
            <a:chOff x="638842" y="2476500"/>
            <a:chExt cx="12908023" cy="6267414"/>
          </a:xfrm>
        </p:grpSpPr>
        <p:sp>
          <p:nvSpPr>
            <p:cNvPr id="239" name="Rectangle 56">
              <a:extLst>
                <a:ext uri="{FF2B5EF4-FFF2-40B4-BE49-F238E27FC236}">
                  <a16:creationId xmlns:a16="http://schemas.microsoft.com/office/drawing/2014/main" id="{7E208C67-0F0C-4CD0-98C9-AA86948C5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451" y="2517198"/>
              <a:ext cx="2699783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0" name="Rectangle 57">
              <a:extLst>
                <a:ext uri="{FF2B5EF4-FFF2-40B4-BE49-F238E27FC236}">
                  <a16:creationId xmlns:a16="http://schemas.microsoft.com/office/drawing/2014/main" id="{F622B1C7-3FCC-42FD-A016-A53A29FFF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28" y="2517198"/>
              <a:ext cx="2698680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1" name="Rectangle 58">
              <a:extLst>
                <a:ext uri="{FF2B5EF4-FFF2-40B4-BE49-F238E27FC236}">
                  <a16:creationId xmlns:a16="http://schemas.microsoft.com/office/drawing/2014/main" id="{477DE79D-E49A-4B2A-9F26-94BCB1847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8185" y="2476500"/>
              <a:ext cx="2698680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Rectangle 60">
              <a:extLst>
                <a:ext uri="{FF2B5EF4-FFF2-40B4-BE49-F238E27FC236}">
                  <a16:creationId xmlns:a16="http://schemas.microsoft.com/office/drawing/2014/main" id="{B59159C6-5B79-4571-A4AF-86FBB6E62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209" y="3204758"/>
              <a:ext cx="22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Rectangle 61">
              <a:extLst>
                <a:ext uri="{FF2B5EF4-FFF2-40B4-BE49-F238E27FC236}">
                  <a16:creationId xmlns:a16="http://schemas.microsoft.com/office/drawing/2014/main" id="{D5F4B00A-51B8-4958-827C-77368B935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42" y="3204758"/>
              <a:ext cx="22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Rectangle 62">
              <a:extLst>
                <a:ext uri="{FF2B5EF4-FFF2-40B4-BE49-F238E27FC236}">
                  <a16:creationId xmlns:a16="http://schemas.microsoft.com/office/drawing/2014/main" id="{FE63016E-BFD3-4120-B2AE-6D6A32C26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867" y="8698195"/>
              <a:ext cx="12896998" cy="45719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Rectangle 63">
              <a:extLst>
                <a:ext uri="{FF2B5EF4-FFF2-40B4-BE49-F238E27FC236}">
                  <a16:creationId xmlns:a16="http://schemas.microsoft.com/office/drawing/2014/main" id="{0AD2B8A9-392F-4584-99AF-189052460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8757" y="3204758"/>
              <a:ext cx="20946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Rectangle 65">
              <a:extLst>
                <a:ext uri="{FF2B5EF4-FFF2-40B4-BE49-F238E27FC236}">
                  <a16:creationId xmlns:a16="http://schemas.microsoft.com/office/drawing/2014/main" id="{18D445D7-66E3-4AA9-9360-741AF35C7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5934" y="3141173"/>
              <a:ext cx="21600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107">
              <a:extLst>
                <a:ext uri="{FF2B5EF4-FFF2-40B4-BE49-F238E27FC236}">
                  <a16:creationId xmlns:a16="http://schemas.microsoft.com/office/drawing/2014/main" id="{EDDC0CD8-1589-470C-83A0-2A4A885C8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867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108">
              <a:extLst>
                <a:ext uri="{FF2B5EF4-FFF2-40B4-BE49-F238E27FC236}">
                  <a16:creationId xmlns:a16="http://schemas.microsoft.com/office/drawing/2014/main" id="{F671EA3A-E230-415D-939F-7B6A87E63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233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109">
              <a:extLst>
                <a:ext uri="{FF2B5EF4-FFF2-40B4-BE49-F238E27FC236}">
                  <a16:creationId xmlns:a16="http://schemas.microsoft.com/office/drawing/2014/main" id="{9166061E-4D8F-4DAA-91B5-A0186A97A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679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6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Rectangle 111">
              <a:extLst>
                <a:ext uri="{FF2B5EF4-FFF2-40B4-BE49-F238E27FC236}">
                  <a16:creationId xmlns:a16="http://schemas.microsoft.com/office/drawing/2014/main" id="{E4083A7F-69BD-4400-823F-56763044DB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867" y="3144949"/>
              <a:ext cx="12826222" cy="45719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112">
              <a:extLst>
                <a:ext uri="{FF2B5EF4-FFF2-40B4-BE49-F238E27FC236}">
                  <a16:creationId xmlns:a16="http://schemas.microsoft.com/office/drawing/2014/main" id="{12B726F6-5DCC-4087-B04A-A72B4BC9D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094" y="2677817"/>
              <a:ext cx="205047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2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2 w 186"/>
                <a:gd name="T13" fmla="*/ 284 h 284"/>
                <a:gd name="T14" fmla="*/ 82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6 w 186"/>
                <a:gd name="T29" fmla="*/ 56 h 284"/>
                <a:gd name="T30" fmla="*/ 40 w 186"/>
                <a:gd name="T31" fmla="*/ 20 h 284"/>
                <a:gd name="T32" fmla="*/ 58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6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8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2 w 186"/>
                <a:gd name="T59" fmla="*/ 252 h 284"/>
                <a:gd name="T60" fmla="*/ 94 w 186"/>
                <a:gd name="T61" fmla="*/ 254 h 284"/>
                <a:gd name="T62" fmla="*/ 118 w 186"/>
                <a:gd name="T63" fmla="*/ 246 h 284"/>
                <a:gd name="T64" fmla="*/ 136 w 186"/>
                <a:gd name="T65" fmla="*/ 224 h 284"/>
                <a:gd name="T66" fmla="*/ 146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4 w 186"/>
                <a:gd name="T79" fmla="*/ 28 h 284"/>
                <a:gd name="T80" fmla="*/ 72 w 186"/>
                <a:gd name="T81" fmla="*/ 36 h 284"/>
                <a:gd name="T82" fmla="*/ 54 w 186"/>
                <a:gd name="T83" fmla="*/ 58 h 284"/>
                <a:gd name="T84" fmla="*/ 42 w 186"/>
                <a:gd name="T85" fmla="*/ 94 h 284"/>
                <a:gd name="T86" fmla="*/ 38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13">
              <a:extLst>
                <a:ext uri="{FF2B5EF4-FFF2-40B4-BE49-F238E27FC236}">
                  <a16:creationId xmlns:a16="http://schemas.microsoft.com/office/drawing/2014/main" id="{7299AACA-FB9E-4BEA-B8CD-C48FBC8D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84" y="2683452"/>
              <a:ext cx="99217" cy="386048"/>
            </a:xfrm>
            <a:custGeom>
              <a:avLst/>
              <a:gdLst>
                <a:gd name="T0" fmla="*/ 56 w 90"/>
                <a:gd name="T1" fmla="*/ 34 h 274"/>
                <a:gd name="T2" fmla="*/ 54 w 90"/>
                <a:gd name="T3" fmla="*/ 34 h 274"/>
                <a:gd name="T4" fmla="*/ 6 w 90"/>
                <a:gd name="T5" fmla="*/ 60 h 274"/>
                <a:gd name="T6" fmla="*/ 0 w 90"/>
                <a:gd name="T7" fmla="*/ 32 h 274"/>
                <a:gd name="T8" fmla="*/ 60 w 90"/>
                <a:gd name="T9" fmla="*/ 0 h 274"/>
                <a:gd name="T10" fmla="*/ 90 w 90"/>
                <a:gd name="T11" fmla="*/ 0 h 274"/>
                <a:gd name="T12" fmla="*/ 90 w 90"/>
                <a:gd name="T13" fmla="*/ 274 h 274"/>
                <a:gd name="T14" fmla="*/ 56 w 90"/>
                <a:gd name="T15" fmla="*/ 274 h 274"/>
                <a:gd name="T16" fmla="*/ 56 w 90"/>
                <a:gd name="T17" fmla="*/ 3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274">
                  <a:moveTo>
                    <a:pt x="56" y="34"/>
                  </a:moveTo>
                  <a:lnTo>
                    <a:pt x="54" y="34"/>
                  </a:lnTo>
                  <a:lnTo>
                    <a:pt x="6" y="60"/>
                  </a:lnTo>
                  <a:lnTo>
                    <a:pt x="0" y="32"/>
                  </a:lnTo>
                  <a:lnTo>
                    <a:pt x="60" y="0"/>
                  </a:lnTo>
                  <a:lnTo>
                    <a:pt x="90" y="0"/>
                  </a:lnTo>
                  <a:lnTo>
                    <a:pt x="90" y="274"/>
                  </a:lnTo>
                  <a:lnTo>
                    <a:pt x="56" y="274"/>
                  </a:lnTo>
                  <a:lnTo>
                    <a:pt x="56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14">
              <a:extLst>
                <a:ext uri="{FF2B5EF4-FFF2-40B4-BE49-F238E27FC236}">
                  <a16:creationId xmlns:a16="http://schemas.microsoft.com/office/drawing/2014/main" id="{E56B1CBE-52D8-40C4-BA93-D3432FDA6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8846" y="2677817"/>
              <a:ext cx="207252" cy="400137"/>
            </a:xfrm>
            <a:custGeom>
              <a:avLst/>
              <a:gdLst>
                <a:gd name="T0" fmla="*/ 188 w 188"/>
                <a:gd name="T1" fmla="*/ 138 h 284"/>
                <a:gd name="T2" fmla="*/ 180 w 188"/>
                <a:gd name="T3" fmla="*/ 200 h 284"/>
                <a:gd name="T4" fmla="*/ 162 w 188"/>
                <a:gd name="T5" fmla="*/ 246 h 284"/>
                <a:gd name="T6" fmla="*/ 148 w 188"/>
                <a:gd name="T7" fmla="*/ 262 h 284"/>
                <a:gd name="T8" fmla="*/ 132 w 188"/>
                <a:gd name="T9" fmla="*/ 274 h 284"/>
                <a:gd name="T10" fmla="*/ 114 w 188"/>
                <a:gd name="T11" fmla="*/ 282 h 284"/>
                <a:gd name="T12" fmla="*/ 92 w 188"/>
                <a:gd name="T13" fmla="*/ 284 h 284"/>
                <a:gd name="T14" fmla="*/ 82 w 188"/>
                <a:gd name="T15" fmla="*/ 282 h 284"/>
                <a:gd name="T16" fmla="*/ 64 w 188"/>
                <a:gd name="T17" fmla="*/ 278 h 284"/>
                <a:gd name="T18" fmla="*/ 46 w 188"/>
                <a:gd name="T19" fmla="*/ 270 h 284"/>
                <a:gd name="T20" fmla="*/ 26 w 188"/>
                <a:gd name="T21" fmla="*/ 248 h 284"/>
                <a:gd name="T22" fmla="*/ 8 w 188"/>
                <a:gd name="T23" fmla="*/ 202 h 284"/>
                <a:gd name="T24" fmla="*/ 0 w 188"/>
                <a:gd name="T25" fmla="*/ 142 h 284"/>
                <a:gd name="T26" fmla="*/ 2 w 188"/>
                <a:gd name="T27" fmla="*/ 110 h 284"/>
                <a:gd name="T28" fmla="*/ 16 w 188"/>
                <a:gd name="T29" fmla="*/ 56 h 284"/>
                <a:gd name="T30" fmla="*/ 42 w 188"/>
                <a:gd name="T31" fmla="*/ 20 h 284"/>
                <a:gd name="T32" fmla="*/ 58 w 188"/>
                <a:gd name="T33" fmla="*/ 8 h 284"/>
                <a:gd name="T34" fmla="*/ 76 w 188"/>
                <a:gd name="T35" fmla="*/ 2 h 284"/>
                <a:gd name="T36" fmla="*/ 96 w 188"/>
                <a:gd name="T37" fmla="*/ 0 h 284"/>
                <a:gd name="T38" fmla="*/ 106 w 188"/>
                <a:gd name="T39" fmla="*/ 0 h 284"/>
                <a:gd name="T40" fmla="*/ 126 w 188"/>
                <a:gd name="T41" fmla="*/ 4 h 284"/>
                <a:gd name="T42" fmla="*/ 142 w 188"/>
                <a:gd name="T43" fmla="*/ 14 h 284"/>
                <a:gd name="T44" fmla="*/ 164 w 188"/>
                <a:gd name="T45" fmla="*/ 36 h 284"/>
                <a:gd name="T46" fmla="*/ 180 w 188"/>
                <a:gd name="T47" fmla="*/ 80 h 284"/>
                <a:gd name="T48" fmla="*/ 188 w 188"/>
                <a:gd name="T49" fmla="*/ 138 h 284"/>
                <a:gd name="T50" fmla="*/ 38 w 188"/>
                <a:gd name="T51" fmla="*/ 142 h 284"/>
                <a:gd name="T52" fmla="*/ 38 w 188"/>
                <a:gd name="T53" fmla="*/ 168 h 284"/>
                <a:gd name="T54" fmla="*/ 46 w 188"/>
                <a:gd name="T55" fmla="*/ 210 h 284"/>
                <a:gd name="T56" fmla="*/ 62 w 188"/>
                <a:gd name="T57" fmla="*/ 238 h 284"/>
                <a:gd name="T58" fmla="*/ 82 w 188"/>
                <a:gd name="T59" fmla="*/ 252 h 284"/>
                <a:gd name="T60" fmla="*/ 94 w 188"/>
                <a:gd name="T61" fmla="*/ 254 h 284"/>
                <a:gd name="T62" fmla="*/ 118 w 188"/>
                <a:gd name="T63" fmla="*/ 246 h 284"/>
                <a:gd name="T64" fmla="*/ 136 w 188"/>
                <a:gd name="T65" fmla="*/ 224 h 284"/>
                <a:gd name="T66" fmla="*/ 146 w 188"/>
                <a:gd name="T67" fmla="*/ 188 h 284"/>
                <a:gd name="T68" fmla="*/ 150 w 188"/>
                <a:gd name="T69" fmla="*/ 140 h 284"/>
                <a:gd name="T70" fmla="*/ 148 w 188"/>
                <a:gd name="T71" fmla="*/ 116 h 284"/>
                <a:gd name="T72" fmla="*/ 142 w 188"/>
                <a:gd name="T73" fmla="*/ 76 h 284"/>
                <a:gd name="T74" fmla="*/ 128 w 188"/>
                <a:gd name="T75" fmla="*/ 46 h 284"/>
                <a:gd name="T76" fmla="*/ 108 w 188"/>
                <a:gd name="T77" fmla="*/ 30 h 284"/>
                <a:gd name="T78" fmla="*/ 94 w 188"/>
                <a:gd name="T79" fmla="*/ 28 h 284"/>
                <a:gd name="T80" fmla="*/ 72 w 188"/>
                <a:gd name="T81" fmla="*/ 36 h 284"/>
                <a:gd name="T82" fmla="*/ 54 w 188"/>
                <a:gd name="T83" fmla="*/ 58 h 284"/>
                <a:gd name="T84" fmla="*/ 42 w 188"/>
                <a:gd name="T85" fmla="*/ 94 h 284"/>
                <a:gd name="T86" fmla="*/ 38 w 188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" h="284">
                  <a:moveTo>
                    <a:pt x="188" y="138"/>
                  </a:moveTo>
                  <a:lnTo>
                    <a:pt x="188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4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4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40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8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8" y="36"/>
                  </a:lnTo>
                  <a:lnTo>
                    <a:pt x="42" y="20"/>
                  </a:lnTo>
                  <a:lnTo>
                    <a:pt x="50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4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8" y="138"/>
                  </a:lnTo>
                  <a:lnTo>
                    <a:pt x="188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4" y="226"/>
                  </a:lnTo>
                  <a:lnTo>
                    <a:pt x="62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50" y="140"/>
                  </a:lnTo>
                  <a:lnTo>
                    <a:pt x="150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8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8" y="74"/>
                  </a:lnTo>
                  <a:lnTo>
                    <a:pt x="42" y="94"/>
                  </a:lnTo>
                  <a:lnTo>
                    <a:pt x="40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15">
              <a:extLst>
                <a:ext uri="{FF2B5EF4-FFF2-40B4-BE49-F238E27FC236}">
                  <a16:creationId xmlns:a16="http://schemas.microsoft.com/office/drawing/2014/main" id="{5772B25C-1EB8-481A-BE7C-EEBB87F77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375" y="2677817"/>
              <a:ext cx="192921" cy="391684"/>
            </a:xfrm>
            <a:custGeom>
              <a:avLst/>
              <a:gdLst>
                <a:gd name="T0" fmla="*/ 0 w 175"/>
                <a:gd name="T1" fmla="*/ 278 h 278"/>
                <a:gd name="T2" fmla="*/ 0 w 175"/>
                <a:gd name="T3" fmla="*/ 256 h 278"/>
                <a:gd name="T4" fmla="*/ 30 w 175"/>
                <a:gd name="T5" fmla="*/ 228 h 278"/>
                <a:gd name="T6" fmla="*/ 30 w 175"/>
                <a:gd name="T7" fmla="*/ 228 h 278"/>
                <a:gd name="T8" fmla="*/ 76 w 175"/>
                <a:gd name="T9" fmla="*/ 184 h 278"/>
                <a:gd name="T10" fmla="*/ 94 w 175"/>
                <a:gd name="T11" fmla="*/ 164 h 278"/>
                <a:gd name="T12" fmla="*/ 108 w 175"/>
                <a:gd name="T13" fmla="*/ 146 h 278"/>
                <a:gd name="T14" fmla="*/ 117 w 175"/>
                <a:gd name="T15" fmla="*/ 130 h 278"/>
                <a:gd name="T16" fmla="*/ 125 w 175"/>
                <a:gd name="T17" fmla="*/ 114 h 278"/>
                <a:gd name="T18" fmla="*/ 129 w 175"/>
                <a:gd name="T19" fmla="*/ 100 h 278"/>
                <a:gd name="T20" fmla="*/ 131 w 175"/>
                <a:gd name="T21" fmla="*/ 84 h 278"/>
                <a:gd name="T22" fmla="*/ 131 w 175"/>
                <a:gd name="T23" fmla="*/ 84 h 278"/>
                <a:gd name="T24" fmla="*/ 131 w 175"/>
                <a:gd name="T25" fmla="*/ 74 h 278"/>
                <a:gd name="T26" fmla="*/ 129 w 175"/>
                <a:gd name="T27" fmla="*/ 64 h 278"/>
                <a:gd name="T28" fmla="*/ 125 w 175"/>
                <a:gd name="T29" fmla="*/ 54 h 278"/>
                <a:gd name="T30" fmla="*/ 119 w 175"/>
                <a:gd name="T31" fmla="*/ 46 h 278"/>
                <a:gd name="T32" fmla="*/ 113 w 175"/>
                <a:gd name="T33" fmla="*/ 40 h 278"/>
                <a:gd name="T34" fmla="*/ 104 w 175"/>
                <a:gd name="T35" fmla="*/ 34 h 278"/>
                <a:gd name="T36" fmla="*/ 92 w 175"/>
                <a:gd name="T37" fmla="*/ 32 h 278"/>
                <a:gd name="T38" fmla="*/ 78 w 175"/>
                <a:gd name="T39" fmla="*/ 30 h 278"/>
                <a:gd name="T40" fmla="*/ 78 w 175"/>
                <a:gd name="T41" fmla="*/ 30 h 278"/>
                <a:gd name="T42" fmla="*/ 60 w 175"/>
                <a:gd name="T43" fmla="*/ 32 h 278"/>
                <a:gd name="T44" fmla="*/ 44 w 175"/>
                <a:gd name="T45" fmla="*/ 38 h 278"/>
                <a:gd name="T46" fmla="*/ 30 w 175"/>
                <a:gd name="T47" fmla="*/ 46 h 278"/>
                <a:gd name="T48" fmla="*/ 20 w 175"/>
                <a:gd name="T49" fmla="*/ 54 h 278"/>
                <a:gd name="T50" fmla="*/ 8 w 175"/>
                <a:gd name="T51" fmla="*/ 28 h 278"/>
                <a:gd name="T52" fmla="*/ 8 w 175"/>
                <a:gd name="T53" fmla="*/ 28 h 278"/>
                <a:gd name="T54" fmla="*/ 24 w 175"/>
                <a:gd name="T55" fmla="*/ 16 h 278"/>
                <a:gd name="T56" fmla="*/ 42 w 175"/>
                <a:gd name="T57" fmla="*/ 8 h 278"/>
                <a:gd name="T58" fmla="*/ 62 w 175"/>
                <a:gd name="T59" fmla="*/ 2 h 278"/>
                <a:gd name="T60" fmla="*/ 86 w 175"/>
                <a:gd name="T61" fmla="*/ 0 h 278"/>
                <a:gd name="T62" fmla="*/ 86 w 175"/>
                <a:gd name="T63" fmla="*/ 0 h 278"/>
                <a:gd name="T64" fmla="*/ 106 w 175"/>
                <a:gd name="T65" fmla="*/ 2 h 278"/>
                <a:gd name="T66" fmla="*/ 123 w 175"/>
                <a:gd name="T67" fmla="*/ 6 h 278"/>
                <a:gd name="T68" fmla="*/ 137 w 175"/>
                <a:gd name="T69" fmla="*/ 14 h 278"/>
                <a:gd name="T70" fmla="*/ 149 w 175"/>
                <a:gd name="T71" fmla="*/ 24 h 278"/>
                <a:gd name="T72" fmla="*/ 157 w 175"/>
                <a:gd name="T73" fmla="*/ 36 h 278"/>
                <a:gd name="T74" fmla="*/ 163 w 175"/>
                <a:gd name="T75" fmla="*/ 50 h 278"/>
                <a:gd name="T76" fmla="*/ 167 w 175"/>
                <a:gd name="T77" fmla="*/ 64 h 278"/>
                <a:gd name="T78" fmla="*/ 169 w 175"/>
                <a:gd name="T79" fmla="*/ 80 h 278"/>
                <a:gd name="T80" fmla="*/ 169 w 175"/>
                <a:gd name="T81" fmla="*/ 80 h 278"/>
                <a:gd name="T82" fmla="*/ 167 w 175"/>
                <a:gd name="T83" fmla="*/ 98 h 278"/>
                <a:gd name="T84" fmla="*/ 161 w 175"/>
                <a:gd name="T85" fmla="*/ 116 h 278"/>
                <a:gd name="T86" fmla="*/ 153 w 175"/>
                <a:gd name="T87" fmla="*/ 134 h 278"/>
                <a:gd name="T88" fmla="*/ 143 w 175"/>
                <a:gd name="T89" fmla="*/ 152 h 278"/>
                <a:gd name="T90" fmla="*/ 129 w 175"/>
                <a:gd name="T91" fmla="*/ 170 h 278"/>
                <a:gd name="T92" fmla="*/ 113 w 175"/>
                <a:gd name="T93" fmla="*/ 188 h 278"/>
                <a:gd name="T94" fmla="*/ 74 w 175"/>
                <a:gd name="T95" fmla="*/ 226 h 278"/>
                <a:gd name="T96" fmla="*/ 54 w 175"/>
                <a:gd name="T97" fmla="*/ 248 h 278"/>
                <a:gd name="T98" fmla="*/ 54 w 175"/>
                <a:gd name="T99" fmla="*/ 248 h 278"/>
                <a:gd name="T100" fmla="*/ 175 w 175"/>
                <a:gd name="T101" fmla="*/ 248 h 278"/>
                <a:gd name="T102" fmla="*/ 175 w 175"/>
                <a:gd name="T103" fmla="*/ 278 h 278"/>
                <a:gd name="T104" fmla="*/ 0 w 175"/>
                <a:gd name="T10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78">
                  <a:moveTo>
                    <a:pt x="0" y="278"/>
                  </a:moveTo>
                  <a:lnTo>
                    <a:pt x="0" y="256"/>
                  </a:lnTo>
                  <a:lnTo>
                    <a:pt x="30" y="228"/>
                  </a:lnTo>
                  <a:lnTo>
                    <a:pt x="30" y="228"/>
                  </a:lnTo>
                  <a:lnTo>
                    <a:pt x="76" y="184"/>
                  </a:lnTo>
                  <a:lnTo>
                    <a:pt x="94" y="164"/>
                  </a:lnTo>
                  <a:lnTo>
                    <a:pt x="108" y="146"/>
                  </a:lnTo>
                  <a:lnTo>
                    <a:pt x="117" y="130"/>
                  </a:lnTo>
                  <a:lnTo>
                    <a:pt x="125" y="114"/>
                  </a:lnTo>
                  <a:lnTo>
                    <a:pt x="129" y="100"/>
                  </a:lnTo>
                  <a:lnTo>
                    <a:pt x="131" y="84"/>
                  </a:lnTo>
                  <a:lnTo>
                    <a:pt x="131" y="84"/>
                  </a:lnTo>
                  <a:lnTo>
                    <a:pt x="131" y="74"/>
                  </a:lnTo>
                  <a:lnTo>
                    <a:pt x="129" y="64"/>
                  </a:lnTo>
                  <a:lnTo>
                    <a:pt x="125" y="54"/>
                  </a:lnTo>
                  <a:lnTo>
                    <a:pt x="119" y="46"/>
                  </a:lnTo>
                  <a:lnTo>
                    <a:pt x="113" y="40"/>
                  </a:lnTo>
                  <a:lnTo>
                    <a:pt x="104" y="34"/>
                  </a:lnTo>
                  <a:lnTo>
                    <a:pt x="92" y="32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60" y="32"/>
                  </a:lnTo>
                  <a:lnTo>
                    <a:pt x="44" y="38"/>
                  </a:lnTo>
                  <a:lnTo>
                    <a:pt x="30" y="46"/>
                  </a:lnTo>
                  <a:lnTo>
                    <a:pt x="20" y="5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24" y="16"/>
                  </a:lnTo>
                  <a:lnTo>
                    <a:pt x="42" y="8"/>
                  </a:lnTo>
                  <a:lnTo>
                    <a:pt x="62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6" y="2"/>
                  </a:lnTo>
                  <a:lnTo>
                    <a:pt x="123" y="6"/>
                  </a:lnTo>
                  <a:lnTo>
                    <a:pt x="137" y="14"/>
                  </a:lnTo>
                  <a:lnTo>
                    <a:pt x="149" y="24"/>
                  </a:lnTo>
                  <a:lnTo>
                    <a:pt x="157" y="36"/>
                  </a:lnTo>
                  <a:lnTo>
                    <a:pt x="163" y="50"/>
                  </a:lnTo>
                  <a:lnTo>
                    <a:pt x="167" y="64"/>
                  </a:lnTo>
                  <a:lnTo>
                    <a:pt x="169" y="80"/>
                  </a:lnTo>
                  <a:lnTo>
                    <a:pt x="169" y="80"/>
                  </a:lnTo>
                  <a:lnTo>
                    <a:pt x="167" y="98"/>
                  </a:lnTo>
                  <a:lnTo>
                    <a:pt x="161" y="116"/>
                  </a:lnTo>
                  <a:lnTo>
                    <a:pt x="153" y="134"/>
                  </a:lnTo>
                  <a:lnTo>
                    <a:pt x="143" y="152"/>
                  </a:lnTo>
                  <a:lnTo>
                    <a:pt x="129" y="170"/>
                  </a:lnTo>
                  <a:lnTo>
                    <a:pt x="113" y="188"/>
                  </a:lnTo>
                  <a:lnTo>
                    <a:pt x="74" y="226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175" y="248"/>
                  </a:lnTo>
                  <a:lnTo>
                    <a:pt x="175" y="27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16">
              <a:extLst>
                <a:ext uri="{FF2B5EF4-FFF2-40B4-BE49-F238E27FC236}">
                  <a16:creationId xmlns:a16="http://schemas.microsoft.com/office/drawing/2014/main" id="{739B122C-580C-489D-BF2D-E0FFF70270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7821" y="2677817"/>
              <a:ext cx="205047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0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0 w 186"/>
                <a:gd name="T13" fmla="*/ 284 h 284"/>
                <a:gd name="T14" fmla="*/ 80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4 w 186"/>
                <a:gd name="T29" fmla="*/ 56 h 284"/>
                <a:gd name="T30" fmla="*/ 40 w 186"/>
                <a:gd name="T31" fmla="*/ 20 h 284"/>
                <a:gd name="T32" fmla="*/ 56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4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6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0 w 186"/>
                <a:gd name="T59" fmla="*/ 252 h 284"/>
                <a:gd name="T60" fmla="*/ 92 w 186"/>
                <a:gd name="T61" fmla="*/ 254 h 284"/>
                <a:gd name="T62" fmla="*/ 118 w 186"/>
                <a:gd name="T63" fmla="*/ 246 h 284"/>
                <a:gd name="T64" fmla="*/ 134 w 186"/>
                <a:gd name="T65" fmla="*/ 224 h 284"/>
                <a:gd name="T66" fmla="*/ 144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2 w 186"/>
                <a:gd name="T79" fmla="*/ 28 h 284"/>
                <a:gd name="T80" fmla="*/ 70 w 186"/>
                <a:gd name="T81" fmla="*/ 36 h 284"/>
                <a:gd name="T82" fmla="*/ 52 w 186"/>
                <a:gd name="T83" fmla="*/ 58 h 284"/>
                <a:gd name="T84" fmla="*/ 42 w 186"/>
                <a:gd name="T85" fmla="*/ 94 h 284"/>
                <a:gd name="T86" fmla="*/ 36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4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0" y="246"/>
                  </a:lnTo>
                  <a:lnTo>
                    <a:pt x="154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0" y="284"/>
                  </a:lnTo>
                  <a:lnTo>
                    <a:pt x="90" y="284"/>
                  </a:lnTo>
                  <a:lnTo>
                    <a:pt x="80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4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6" y="82"/>
                  </a:lnTo>
                  <a:lnTo>
                    <a:pt x="14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6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4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2" y="56"/>
                  </a:lnTo>
                  <a:lnTo>
                    <a:pt x="180" y="80"/>
                  </a:lnTo>
                  <a:lnTo>
                    <a:pt x="184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6" y="142"/>
                  </a:moveTo>
                  <a:lnTo>
                    <a:pt x="36" y="142"/>
                  </a:lnTo>
                  <a:lnTo>
                    <a:pt x="38" y="168"/>
                  </a:lnTo>
                  <a:lnTo>
                    <a:pt x="40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0" y="252"/>
                  </a:lnTo>
                  <a:lnTo>
                    <a:pt x="92" y="254"/>
                  </a:lnTo>
                  <a:lnTo>
                    <a:pt x="92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6" y="238"/>
                  </a:lnTo>
                  <a:lnTo>
                    <a:pt x="134" y="224"/>
                  </a:lnTo>
                  <a:lnTo>
                    <a:pt x="140" y="208"/>
                  </a:lnTo>
                  <a:lnTo>
                    <a:pt x="144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82" y="30"/>
                  </a:lnTo>
                  <a:lnTo>
                    <a:pt x="70" y="36"/>
                  </a:lnTo>
                  <a:lnTo>
                    <a:pt x="60" y="44"/>
                  </a:lnTo>
                  <a:lnTo>
                    <a:pt x="52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6" y="142"/>
                  </a:lnTo>
                  <a:lnTo>
                    <a:pt x="36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17">
              <a:extLst>
                <a:ext uri="{FF2B5EF4-FFF2-40B4-BE49-F238E27FC236}">
                  <a16:creationId xmlns:a16="http://schemas.microsoft.com/office/drawing/2014/main" id="{08942C59-584D-44BE-A1D4-5B86D4B05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145" y="2677817"/>
              <a:ext cx="189613" cy="400137"/>
            </a:xfrm>
            <a:custGeom>
              <a:avLst/>
              <a:gdLst>
                <a:gd name="T0" fmla="*/ 10 w 172"/>
                <a:gd name="T1" fmla="*/ 236 h 284"/>
                <a:gd name="T2" fmla="*/ 36 w 172"/>
                <a:gd name="T3" fmla="*/ 248 h 284"/>
                <a:gd name="T4" fmla="*/ 72 w 172"/>
                <a:gd name="T5" fmla="*/ 254 h 284"/>
                <a:gd name="T6" fmla="*/ 88 w 172"/>
                <a:gd name="T7" fmla="*/ 252 h 284"/>
                <a:gd name="T8" fmla="*/ 112 w 172"/>
                <a:gd name="T9" fmla="*/ 242 h 284"/>
                <a:gd name="T10" fmla="*/ 126 w 172"/>
                <a:gd name="T11" fmla="*/ 228 h 284"/>
                <a:gd name="T12" fmla="*/ 132 w 172"/>
                <a:gd name="T13" fmla="*/ 210 h 284"/>
                <a:gd name="T14" fmla="*/ 134 w 172"/>
                <a:gd name="T15" fmla="*/ 200 h 284"/>
                <a:gd name="T16" fmla="*/ 128 w 172"/>
                <a:gd name="T17" fmla="*/ 176 h 284"/>
                <a:gd name="T18" fmla="*/ 112 w 172"/>
                <a:gd name="T19" fmla="*/ 158 h 284"/>
                <a:gd name="T20" fmla="*/ 88 w 172"/>
                <a:gd name="T21" fmla="*/ 148 h 284"/>
                <a:gd name="T22" fmla="*/ 62 w 172"/>
                <a:gd name="T23" fmla="*/ 146 h 284"/>
                <a:gd name="T24" fmla="*/ 42 w 172"/>
                <a:gd name="T25" fmla="*/ 118 h 284"/>
                <a:gd name="T26" fmla="*/ 62 w 172"/>
                <a:gd name="T27" fmla="*/ 118 h 284"/>
                <a:gd name="T28" fmla="*/ 84 w 172"/>
                <a:gd name="T29" fmla="*/ 114 h 284"/>
                <a:gd name="T30" fmla="*/ 104 w 172"/>
                <a:gd name="T31" fmla="*/ 106 h 284"/>
                <a:gd name="T32" fmla="*/ 118 w 172"/>
                <a:gd name="T33" fmla="*/ 92 h 284"/>
                <a:gd name="T34" fmla="*/ 124 w 172"/>
                <a:gd name="T35" fmla="*/ 72 h 284"/>
                <a:gd name="T36" fmla="*/ 124 w 172"/>
                <a:gd name="T37" fmla="*/ 62 h 284"/>
                <a:gd name="T38" fmla="*/ 118 w 172"/>
                <a:gd name="T39" fmla="*/ 48 h 284"/>
                <a:gd name="T40" fmla="*/ 106 w 172"/>
                <a:gd name="T41" fmla="*/ 36 h 284"/>
                <a:gd name="T42" fmla="*/ 88 w 172"/>
                <a:gd name="T43" fmla="*/ 30 h 284"/>
                <a:gd name="T44" fmla="*/ 76 w 172"/>
                <a:gd name="T45" fmla="*/ 30 h 284"/>
                <a:gd name="T46" fmla="*/ 44 w 172"/>
                <a:gd name="T47" fmla="*/ 36 h 284"/>
                <a:gd name="T48" fmla="*/ 20 w 172"/>
                <a:gd name="T49" fmla="*/ 48 h 284"/>
                <a:gd name="T50" fmla="*/ 10 w 172"/>
                <a:gd name="T51" fmla="*/ 20 h 284"/>
                <a:gd name="T52" fmla="*/ 42 w 172"/>
                <a:gd name="T53" fmla="*/ 6 h 284"/>
                <a:gd name="T54" fmla="*/ 82 w 172"/>
                <a:gd name="T55" fmla="*/ 0 h 284"/>
                <a:gd name="T56" fmla="*/ 102 w 172"/>
                <a:gd name="T57" fmla="*/ 2 h 284"/>
                <a:gd name="T58" fmla="*/ 132 w 172"/>
                <a:gd name="T59" fmla="*/ 12 h 284"/>
                <a:gd name="T60" fmla="*/ 150 w 172"/>
                <a:gd name="T61" fmla="*/ 30 h 284"/>
                <a:gd name="T62" fmla="*/ 160 w 172"/>
                <a:gd name="T63" fmla="*/ 52 h 284"/>
                <a:gd name="T64" fmla="*/ 162 w 172"/>
                <a:gd name="T65" fmla="*/ 66 h 284"/>
                <a:gd name="T66" fmla="*/ 158 w 172"/>
                <a:gd name="T67" fmla="*/ 86 h 284"/>
                <a:gd name="T68" fmla="*/ 148 w 172"/>
                <a:gd name="T69" fmla="*/ 104 h 284"/>
                <a:gd name="T70" fmla="*/ 132 w 172"/>
                <a:gd name="T71" fmla="*/ 118 h 284"/>
                <a:gd name="T72" fmla="*/ 110 w 172"/>
                <a:gd name="T73" fmla="*/ 130 h 284"/>
                <a:gd name="T74" fmla="*/ 110 w 172"/>
                <a:gd name="T75" fmla="*/ 132 h 284"/>
                <a:gd name="T76" fmla="*/ 134 w 172"/>
                <a:gd name="T77" fmla="*/ 140 h 284"/>
                <a:gd name="T78" fmla="*/ 154 w 172"/>
                <a:gd name="T79" fmla="*/ 154 h 284"/>
                <a:gd name="T80" fmla="*/ 168 w 172"/>
                <a:gd name="T81" fmla="*/ 174 h 284"/>
                <a:gd name="T82" fmla="*/ 172 w 172"/>
                <a:gd name="T83" fmla="*/ 202 h 284"/>
                <a:gd name="T84" fmla="*/ 170 w 172"/>
                <a:gd name="T85" fmla="*/ 218 h 284"/>
                <a:gd name="T86" fmla="*/ 158 w 172"/>
                <a:gd name="T87" fmla="*/ 246 h 284"/>
                <a:gd name="T88" fmla="*/ 132 w 172"/>
                <a:gd name="T89" fmla="*/ 270 h 284"/>
                <a:gd name="T90" fmla="*/ 96 w 172"/>
                <a:gd name="T91" fmla="*/ 282 h 284"/>
                <a:gd name="T92" fmla="*/ 72 w 172"/>
                <a:gd name="T93" fmla="*/ 284 h 284"/>
                <a:gd name="T94" fmla="*/ 30 w 172"/>
                <a:gd name="T95" fmla="*/ 278 h 284"/>
                <a:gd name="T96" fmla="*/ 0 w 172"/>
                <a:gd name="T97" fmla="*/ 26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2" h="284">
                  <a:moveTo>
                    <a:pt x="10" y="236"/>
                  </a:moveTo>
                  <a:lnTo>
                    <a:pt x="10" y="236"/>
                  </a:lnTo>
                  <a:lnTo>
                    <a:pt x="20" y="242"/>
                  </a:lnTo>
                  <a:lnTo>
                    <a:pt x="36" y="248"/>
                  </a:lnTo>
                  <a:lnTo>
                    <a:pt x="52" y="252"/>
                  </a:lnTo>
                  <a:lnTo>
                    <a:pt x="72" y="254"/>
                  </a:lnTo>
                  <a:lnTo>
                    <a:pt x="72" y="254"/>
                  </a:lnTo>
                  <a:lnTo>
                    <a:pt x="88" y="252"/>
                  </a:lnTo>
                  <a:lnTo>
                    <a:pt x="102" y="248"/>
                  </a:lnTo>
                  <a:lnTo>
                    <a:pt x="112" y="242"/>
                  </a:lnTo>
                  <a:lnTo>
                    <a:pt x="120" y="236"/>
                  </a:lnTo>
                  <a:lnTo>
                    <a:pt x="126" y="228"/>
                  </a:lnTo>
                  <a:lnTo>
                    <a:pt x="130" y="218"/>
                  </a:lnTo>
                  <a:lnTo>
                    <a:pt x="132" y="210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132" y="186"/>
                  </a:lnTo>
                  <a:lnTo>
                    <a:pt x="128" y="176"/>
                  </a:lnTo>
                  <a:lnTo>
                    <a:pt x="120" y="166"/>
                  </a:lnTo>
                  <a:lnTo>
                    <a:pt x="112" y="158"/>
                  </a:lnTo>
                  <a:lnTo>
                    <a:pt x="100" y="152"/>
                  </a:lnTo>
                  <a:lnTo>
                    <a:pt x="88" y="148"/>
                  </a:lnTo>
                  <a:lnTo>
                    <a:pt x="76" y="146"/>
                  </a:lnTo>
                  <a:lnTo>
                    <a:pt x="62" y="146"/>
                  </a:lnTo>
                  <a:lnTo>
                    <a:pt x="42" y="146"/>
                  </a:lnTo>
                  <a:lnTo>
                    <a:pt x="42" y="118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74" y="116"/>
                  </a:lnTo>
                  <a:lnTo>
                    <a:pt x="84" y="114"/>
                  </a:lnTo>
                  <a:lnTo>
                    <a:pt x="94" y="112"/>
                  </a:lnTo>
                  <a:lnTo>
                    <a:pt x="104" y="106"/>
                  </a:lnTo>
                  <a:lnTo>
                    <a:pt x="112" y="100"/>
                  </a:lnTo>
                  <a:lnTo>
                    <a:pt x="118" y="92"/>
                  </a:lnTo>
                  <a:lnTo>
                    <a:pt x="122" y="82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24" y="62"/>
                  </a:lnTo>
                  <a:lnTo>
                    <a:pt x="122" y="56"/>
                  </a:lnTo>
                  <a:lnTo>
                    <a:pt x="118" y="48"/>
                  </a:lnTo>
                  <a:lnTo>
                    <a:pt x="112" y="42"/>
                  </a:lnTo>
                  <a:lnTo>
                    <a:pt x="106" y="36"/>
                  </a:lnTo>
                  <a:lnTo>
                    <a:pt x="98" y="32"/>
                  </a:lnTo>
                  <a:lnTo>
                    <a:pt x="88" y="30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60" y="32"/>
                  </a:lnTo>
                  <a:lnTo>
                    <a:pt x="44" y="36"/>
                  </a:lnTo>
                  <a:lnTo>
                    <a:pt x="32" y="42"/>
                  </a:lnTo>
                  <a:lnTo>
                    <a:pt x="20" y="4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24" y="12"/>
                  </a:lnTo>
                  <a:lnTo>
                    <a:pt x="42" y="6"/>
                  </a:lnTo>
                  <a:lnTo>
                    <a:pt x="62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102" y="2"/>
                  </a:lnTo>
                  <a:lnTo>
                    <a:pt x="118" y="6"/>
                  </a:lnTo>
                  <a:lnTo>
                    <a:pt x="132" y="12"/>
                  </a:lnTo>
                  <a:lnTo>
                    <a:pt x="142" y="20"/>
                  </a:lnTo>
                  <a:lnTo>
                    <a:pt x="150" y="30"/>
                  </a:lnTo>
                  <a:lnTo>
                    <a:pt x="156" y="40"/>
                  </a:lnTo>
                  <a:lnTo>
                    <a:pt x="160" y="52"/>
                  </a:lnTo>
                  <a:lnTo>
                    <a:pt x="162" y="66"/>
                  </a:lnTo>
                  <a:lnTo>
                    <a:pt x="162" y="66"/>
                  </a:lnTo>
                  <a:lnTo>
                    <a:pt x="160" y="76"/>
                  </a:lnTo>
                  <a:lnTo>
                    <a:pt x="158" y="86"/>
                  </a:lnTo>
                  <a:lnTo>
                    <a:pt x="154" y="96"/>
                  </a:lnTo>
                  <a:lnTo>
                    <a:pt x="148" y="104"/>
                  </a:lnTo>
                  <a:lnTo>
                    <a:pt x="142" y="112"/>
                  </a:lnTo>
                  <a:lnTo>
                    <a:pt x="132" y="118"/>
                  </a:lnTo>
                  <a:lnTo>
                    <a:pt x="122" y="126"/>
                  </a:lnTo>
                  <a:lnTo>
                    <a:pt x="110" y="130"/>
                  </a:lnTo>
                  <a:lnTo>
                    <a:pt x="110" y="132"/>
                  </a:lnTo>
                  <a:lnTo>
                    <a:pt x="110" y="132"/>
                  </a:lnTo>
                  <a:lnTo>
                    <a:pt x="124" y="134"/>
                  </a:lnTo>
                  <a:lnTo>
                    <a:pt x="134" y="140"/>
                  </a:lnTo>
                  <a:lnTo>
                    <a:pt x="144" y="146"/>
                  </a:lnTo>
                  <a:lnTo>
                    <a:pt x="154" y="154"/>
                  </a:lnTo>
                  <a:lnTo>
                    <a:pt x="162" y="164"/>
                  </a:lnTo>
                  <a:lnTo>
                    <a:pt x="168" y="174"/>
                  </a:lnTo>
                  <a:lnTo>
                    <a:pt x="170" y="188"/>
                  </a:lnTo>
                  <a:lnTo>
                    <a:pt x="172" y="202"/>
                  </a:lnTo>
                  <a:lnTo>
                    <a:pt x="172" y="202"/>
                  </a:lnTo>
                  <a:lnTo>
                    <a:pt x="170" y="218"/>
                  </a:lnTo>
                  <a:lnTo>
                    <a:pt x="166" y="232"/>
                  </a:lnTo>
                  <a:lnTo>
                    <a:pt x="158" y="246"/>
                  </a:lnTo>
                  <a:lnTo>
                    <a:pt x="146" y="258"/>
                  </a:lnTo>
                  <a:lnTo>
                    <a:pt x="132" y="270"/>
                  </a:lnTo>
                  <a:lnTo>
                    <a:pt x="116" y="276"/>
                  </a:lnTo>
                  <a:lnTo>
                    <a:pt x="96" y="282"/>
                  </a:lnTo>
                  <a:lnTo>
                    <a:pt x="72" y="284"/>
                  </a:lnTo>
                  <a:lnTo>
                    <a:pt x="72" y="284"/>
                  </a:lnTo>
                  <a:lnTo>
                    <a:pt x="50" y="282"/>
                  </a:lnTo>
                  <a:lnTo>
                    <a:pt x="30" y="278"/>
                  </a:lnTo>
                  <a:lnTo>
                    <a:pt x="14" y="272"/>
                  </a:lnTo>
                  <a:lnTo>
                    <a:pt x="0" y="264"/>
                  </a:lnTo>
                  <a:lnTo>
                    <a:pt x="10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123">
              <a:extLst>
                <a:ext uri="{FF2B5EF4-FFF2-40B4-BE49-F238E27FC236}">
                  <a16:creationId xmlns:a16="http://schemas.microsoft.com/office/drawing/2014/main" id="{B8F65B03-0E9D-45A8-BE24-4CB8E06D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0941" y="2672180"/>
              <a:ext cx="147722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Rectangle 124">
              <a:extLst>
                <a:ext uri="{FF2B5EF4-FFF2-40B4-BE49-F238E27FC236}">
                  <a16:creationId xmlns:a16="http://schemas.microsoft.com/office/drawing/2014/main" id="{EA00FFCA-0DF8-4DB9-98A3-9A1868916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0941" y="2841253"/>
              <a:ext cx="101421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Rectangle 125">
              <a:extLst>
                <a:ext uri="{FF2B5EF4-FFF2-40B4-BE49-F238E27FC236}">
                  <a16:creationId xmlns:a16="http://schemas.microsoft.com/office/drawing/2014/main" id="{FB79D5D1-BC89-4985-92A0-F990201AB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5345" y="2841253"/>
              <a:ext cx="102524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126">
              <a:extLst>
                <a:ext uri="{FF2B5EF4-FFF2-40B4-BE49-F238E27FC236}">
                  <a16:creationId xmlns:a16="http://schemas.microsoft.com/office/drawing/2014/main" id="{C0F570E6-06A1-4465-8A0E-64BD63537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616" y="2672180"/>
              <a:ext cx="149927" cy="377595"/>
            </a:xfrm>
            <a:custGeom>
              <a:avLst/>
              <a:gdLst>
                <a:gd name="T0" fmla="*/ 96 w 136"/>
                <a:gd name="T1" fmla="*/ 134 h 268"/>
                <a:gd name="T2" fmla="*/ 0 w 136"/>
                <a:gd name="T3" fmla="*/ 228 h 268"/>
                <a:gd name="T4" fmla="*/ 0 w 136"/>
                <a:gd name="T5" fmla="*/ 268 h 268"/>
                <a:gd name="T6" fmla="*/ 136 w 136"/>
                <a:gd name="T7" fmla="*/ 134 h 268"/>
                <a:gd name="T8" fmla="*/ 0 w 136"/>
                <a:gd name="T9" fmla="*/ 0 h 268"/>
                <a:gd name="T10" fmla="*/ 0 w 136"/>
                <a:gd name="T11" fmla="*/ 40 h 268"/>
                <a:gd name="T12" fmla="*/ 96 w 136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68">
                  <a:moveTo>
                    <a:pt x="96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6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6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Rectangle 127">
              <a:extLst>
                <a:ext uri="{FF2B5EF4-FFF2-40B4-BE49-F238E27FC236}">
                  <a16:creationId xmlns:a16="http://schemas.microsoft.com/office/drawing/2014/main" id="{BE538F25-7870-4D88-AD3B-973740694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6616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Rectangle 128">
              <a:extLst>
                <a:ext uri="{FF2B5EF4-FFF2-40B4-BE49-F238E27FC236}">
                  <a16:creationId xmlns:a16="http://schemas.microsoft.com/office/drawing/2014/main" id="{571FB522-35A3-469C-9ED8-642CD7A65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2123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129">
              <a:extLst>
                <a:ext uri="{FF2B5EF4-FFF2-40B4-BE49-F238E27FC236}">
                  <a16:creationId xmlns:a16="http://schemas.microsoft.com/office/drawing/2014/main" id="{4C0DAC78-7F68-4B1E-AC4B-12EB49CC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660" y="2672180"/>
              <a:ext cx="147722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Rectangle 130">
              <a:extLst>
                <a:ext uri="{FF2B5EF4-FFF2-40B4-BE49-F238E27FC236}">
                  <a16:creationId xmlns:a16="http://schemas.microsoft.com/office/drawing/2014/main" id="{929A4BDC-3E22-4E9A-AD6A-F5B45F0C2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660" y="2841253"/>
              <a:ext cx="101421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Rectangle 131">
              <a:extLst>
                <a:ext uri="{FF2B5EF4-FFF2-40B4-BE49-F238E27FC236}">
                  <a16:creationId xmlns:a16="http://schemas.microsoft.com/office/drawing/2014/main" id="{57022FFE-1CD2-4A29-BDE6-3C7E5B8FA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961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38400" y="3492444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선별</a:t>
            </a:r>
          </a:p>
        </p:txBody>
      </p:sp>
      <p:sp>
        <p:nvSpPr>
          <p:cNvPr id="970" name="TextBox 969"/>
          <p:cNvSpPr txBox="1"/>
          <p:nvPr/>
        </p:nvSpPr>
        <p:spPr>
          <a:xfrm>
            <a:off x="3792402" y="3967709"/>
            <a:ext cx="179568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UNIQUE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972" name="TextBox 971"/>
          <p:cNvSpPr txBox="1"/>
          <p:nvPr/>
        </p:nvSpPr>
        <p:spPr>
          <a:xfrm>
            <a:off x="7463797" y="4062289"/>
            <a:ext cx="69923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</a:p>
        </p:txBody>
      </p:sp>
      <p:sp>
        <p:nvSpPr>
          <p:cNvPr id="975" name="TextBox 974"/>
          <p:cNvSpPr txBox="1"/>
          <p:nvPr/>
        </p:nvSpPr>
        <p:spPr>
          <a:xfrm>
            <a:off x="9331082" y="4062289"/>
            <a:ext cx="14622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다수</a:t>
            </a:r>
          </a:p>
        </p:txBody>
      </p:sp>
      <p:sp>
        <p:nvSpPr>
          <p:cNvPr id="976" name="TextBox 975"/>
          <p:cNvSpPr txBox="1"/>
          <p:nvPr/>
        </p:nvSpPr>
        <p:spPr>
          <a:xfrm>
            <a:off x="9193650" y="4698796"/>
            <a:ext cx="1737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Stripaddr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Nren_id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Nren_name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Node_id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if_id</a:t>
            </a:r>
            <a:endParaRPr lang="en-US" altLang="ko-KR" dirty="0"/>
          </a:p>
        </p:txBody>
      </p:sp>
      <p:sp>
        <p:nvSpPr>
          <p:cNvPr id="349" name="TextBox 348"/>
          <p:cNvSpPr txBox="1"/>
          <p:nvPr/>
        </p:nvSpPr>
        <p:spPr>
          <a:xfrm>
            <a:off x="11070487" y="3538579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시간데이터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81894-0BF8-CC24-AD15-AB4F65B475A0}"/>
              </a:ext>
            </a:extLst>
          </p:cNvPr>
          <p:cNvSpPr txBox="1"/>
          <p:nvPr/>
        </p:nvSpPr>
        <p:spPr>
          <a:xfrm>
            <a:off x="2596196" y="4433481"/>
            <a:ext cx="21198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Ticket_type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Striftype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Strifoperstatus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Strtypemin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Intyear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Strtypemin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Flterrorout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Fltdiscardin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Fltdiscardout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Fltunknown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Fltusage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Flhcinoctets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Flhcoutoctets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Flhcinucastpkts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F087D-C867-9DCE-FB15-82EA7AF90348}"/>
              </a:ext>
            </a:extLst>
          </p:cNvPr>
          <p:cNvSpPr txBox="1"/>
          <p:nvPr/>
        </p:nvSpPr>
        <p:spPr>
          <a:xfrm>
            <a:off x="6802174" y="3553492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B356B-8993-0C2D-FD15-9F5095850E6A}"/>
              </a:ext>
            </a:extLst>
          </p:cNvPr>
          <p:cNvSpPr txBox="1"/>
          <p:nvPr/>
        </p:nvSpPr>
        <p:spPr>
          <a:xfrm>
            <a:off x="4364887" y="4477583"/>
            <a:ext cx="2559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Flhcinucastpkts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Flhcinmulticastpkts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Flhcoutmulticastpkts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Flhcinbroadcastpkts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Flhcoutbroadcastpkts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Fltbpsinmax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Fltbpsoutmax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Fltppsinmax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Fltppsoutmax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Fltunknownmax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fltusagemax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EFF8B8-4B23-C0A7-B79E-9DDE7C9F471D}"/>
              </a:ext>
            </a:extLst>
          </p:cNvPr>
          <p:cNvSpPr txBox="1"/>
          <p:nvPr/>
        </p:nvSpPr>
        <p:spPr>
          <a:xfrm>
            <a:off x="7151959" y="4695640"/>
            <a:ext cx="173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ticket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E88A5-0080-F4D2-C9CB-ABD358CF0AB8}"/>
              </a:ext>
            </a:extLst>
          </p:cNvPr>
          <p:cNvSpPr txBox="1"/>
          <p:nvPr/>
        </p:nvSpPr>
        <p:spPr>
          <a:xfrm>
            <a:off x="12286814" y="4074310"/>
            <a:ext cx="1737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Inttimestamp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Intmonth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Intday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Inthour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Intmin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intweek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2069A-6117-7AA5-49C1-3A6607F51B82}"/>
              </a:ext>
            </a:extLst>
          </p:cNvPr>
          <p:cNvSpPr txBox="1"/>
          <p:nvPr/>
        </p:nvSpPr>
        <p:spPr>
          <a:xfrm>
            <a:off x="11260946" y="6624817"/>
            <a:ext cx="4164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위 </a:t>
            </a:r>
            <a:r>
              <a:rPr kumimoji="1" lang="ko-KR" altLang="en-US" dirty="0" err="1"/>
              <a:t>컬럼중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 err="1"/>
              <a:t>Inttimestamp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intmonth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intday</a:t>
            </a:r>
            <a:r>
              <a:rPr kumimoji="1" lang="ko-KR" altLang="en-US" dirty="0"/>
              <a:t>는</a:t>
            </a:r>
            <a:endParaRPr kumimoji="1" lang="en-US" altLang="ko-KR" dirty="0"/>
          </a:p>
          <a:p>
            <a:r>
              <a:rPr kumimoji="1" lang="ko-KR" altLang="en-US" dirty="0"/>
              <a:t>상관 관계가 있다고 판단되어 제거</a:t>
            </a:r>
            <a:endParaRPr kumimoji="1" lang="en-US" altLang="ko-KR" dirty="0"/>
          </a:p>
          <a:p>
            <a:r>
              <a:rPr kumimoji="1" lang="en-US" altLang="ko-KR" dirty="0" err="1"/>
              <a:t>Inthour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intmin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Intweek</a:t>
            </a:r>
            <a:r>
              <a:rPr kumimoji="1" lang="ko-KR" altLang="en-US" dirty="0"/>
              <a:t>는</a:t>
            </a:r>
            <a:endParaRPr kumimoji="1" lang="en-US" altLang="ko-KR" dirty="0"/>
          </a:p>
          <a:p>
            <a:r>
              <a:rPr kumimoji="1" lang="ko-KR" altLang="en-US" dirty="0"/>
              <a:t>상관관계가 없다고 판단되어 남김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411A55-30B2-6406-FBFD-FAE05A3B6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612613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4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10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Koren</a:t>
                      </a: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F8F970-5F83-3F75-E78F-25A6412545CA}"/>
              </a:ext>
            </a:extLst>
          </p:cNvPr>
          <p:cNvGrpSpPr/>
          <p:nvPr/>
        </p:nvGrpSpPr>
        <p:grpSpPr>
          <a:xfrm>
            <a:off x="2565329" y="2476500"/>
            <a:ext cx="12908023" cy="6267414"/>
            <a:chOff x="638842" y="2476500"/>
            <a:chExt cx="12908023" cy="6267414"/>
          </a:xfrm>
        </p:grpSpPr>
        <p:sp>
          <p:nvSpPr>
            <p:cNvPr id="239" name="Rectangle 56">
              <a:extLst>
                <a:ext uri="{FF2B5EF4-FFF2-40B4-BE49-F238E27FC236}">
                  <a16:creationId xmlns:a16="http://schemas.microsoft.com/office/drawing/2014/main" id="{7E208C67-0F0C-4CD0-98C9-AA86948C5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451" y="2517198"/>
              <a:ext cx="2699783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0" name="Rectangle 57">
              <a:extLst>
                <a:ext uri="{FF2B5EF4-FFF2-40B4-BE49-F238E27FC236}">
                  <a16:creationId xmlns:a16="http://schemas.microsoft.com/office/drawing/2014/main" id="{F622B1C7-3FCC-42FD-A016-A53A29FFF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28" y="2517198"/>
              <a:ext cx="2698680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1" name="Rectangle 58">
              <a:extLst>
                <a:ext uri="{FF2B5EF4-FFF2-40B4-BE49-F238E27FC236}">
                  <a16:creationId xmlns:a16="http://schemas.microsoft.com/office/drawing/2014/main" id="{477DE79D-E49A-4B2A-9F26-94BCB1847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8185" y="2476500"/>
              <a:ext cx="2698680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Rectangle 60">
              <a:extLst>
                <a:ext uri="{FF2B5EF4-FFF2-40B4-BE49-F238E27FC236}">
                  <a16:creationId xmlns:a16="http://schemas.microsoft.com/office/drawing/2014/main" id="{B59159C6-5B79-4571-A4AF-86FBB6E62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209" y="3204758"/>
              <a:ext cx="22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Rectangle 61">
              <a:extLst>
                <a:ext uri="{FF2B5EF4-FFF2-40B4-BE49-F238E27FC236}">
                  <a16:creationId xmlns:a16="http://schemas.microsoft.com/office/drawing/2014/main" id="{D5F4B00A-51B8-4958-827C-77368B935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42" y="3204758"/>
              <a:ext cx="22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Rectangle 62">
              <a:extLst>
                <a:ext uri="{FF2B5EF4-FFF2-40B4-BE49-F238E27FC236}">
                  <a16:creationId xmlns:a16="http://schemas.microsoft.com/office/drawing/2014/main" id="{FE63016E-BFD3-4120-B2AE-6D6A32C26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867" y="8698195"/>
              <a:ext cx="12896998" cy="45719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Rectangle 63">
              <a:extLst>
                <a:ext uri="{FF2B5EF4-FFF2-40B4-BE49-F238E27FC236}">
                  <a16:creationId xmlns:a16="http://schemas.microsoft.com/office/drawing/2014/main" id="{0AD2B8A9-392F-4584-99AF-189052460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8757" y="3204758"/>
              <a:ext cx="20946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8" name="Rectangle 65">
              <a:extLst>
                <a:ext uri="{FF2B5EF4-FFF2-40B4-BE49-F238E27FC236}">
                  <a16:creationId xmlns:a16="http://schemas.microsoft.com/office/drawing/2014/main" id="{18D445D7-66E3-4AA9-9360-741AF35C7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65934" y="3141173"/>
              <a:ext cx="21600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107">
              <a:extLst>
                <a:ext uri="{FF2B5EF4-FFF2-40B4-BE49-F238E27FC236}">
                  <a16:creationId xmlns:a16="http://schemas.microsoft.com/office/drawing/2014/main" id="{EDDC0CD8-1589-470C-83A0-2A4A885C8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867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108">
              <a:extLst>
                <a:ext uri="{FF2B5EF4-FFF2-40B4-BE49-F238E27FC236}">
                  <a16:creationId xmlns:a16="http://schemas.microsoft.com/office/drawing/2014/main" id="{F671EA3A-E230-415D-939F-7B6A87E63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233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109">
              <a:extLst>
                <a:ext uri="{FF2B5EF4-FFF2-40B4-BE49-F238E27FC236}">
                  <a16:creationId xmlns:a16="http://schemas.microsoft.com/office/drawing/2014/main" id="{9166061E-4D8F-4DAA-91B5-A0186A97A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679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6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Rectangle 111">
              <a:extLst>
                <a:ext uri="{FF2B5EF4-FFF2-40B4-BE49-F238E27FC236}">
                  <a16:creationId xmlns:a16="http://schemas.microsoft.com/office/drawing/2014/main" id="{E4083A7F-69BD-4400-823F-56763044DB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9867" y="3144949"/>
              <a:ext cx="12826222" cy="45719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112">
              <a:extLst>
                <a:ext uri="{FF2B5EF4-FFF2-40B4-BE49-F238E27FC236}">
                  <a16:creationId xmlns:a16="http://schemas.microsoft.com/office/drawing/2014/main" id="{12B726F6-5DCC-4087-B04A-A72B4BC9D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094" y="2677817"/>
              <a:ext cx="205047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2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2 w 186"/>
                <a:gd name="T13" fmla="*/ 284 h 284"/>
                <a:gd name="T14" fmla="*/ 82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6 w 186"/>
                <a:gd name="T29" fmla="*/ 56 h 284"/>
                <a:gd name="T30" fmla="*/ 40 w 186"/>
                <a:gd name="T31" fmla="*/ 20 h 284"/>
                <a:gd name="T32" fmla="*/ 58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6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8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2 w 186"/>
                <a:gd name="T59" fmla="*/ 252 h 284"/>
                <a:gd name="T60" fmla="*/ 94 w 186"/>
                <a:gd name="T61" fmla="*/ 254 h 284"/>
                <a:gd name="T62" fmla="*/ 118 w 186"/>
                <a:gd name="T63" fmla="*/ 246 h 284"/>
                <a:gd name="T64" fmla="*/ 136 w 186"/>
                <a:gd name="T65" fmla="*/ 224 h 284"/>
                <a:gd name="T66" fmla="*/ 146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4 w 186"/>
                <a:gd name="T79" fmla="*/ 28 h 284"/>
                <a:gd name="T80" fmla="*/ 72 w 186"/>
                <a:gd name="T81" fmla="*/ 36 h 284"/>
                <a:gd name="T82" fmla="*/ 54 w 186"/>
                <a:gd name="T83" fmla="*/ 58 h 284"/>
                <a:gd name="T84" fmla="*/ 42 w 186"/>
                <a:gd name="T85" fmla="*/ 94 h 284"/>
                <a:gd name="T86" fmla="*/ 38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13">
              <a:extLst>
                <a:ext uri="{FF2B5EF4-FFF2-40B4-BE49-F238E27FC236}">
                  <a16:creationId xmlns:a16="http://schemas.microsoft.com/office/drawing/2014/main" id="{7299AACA-FB9E-4BEA-B8CD-C48FBC8D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84" y="2683452"/>
              <a:ext cx="99217" cy="386048"/>
            </a:xfrm>
            <a:custGeom>
              <a:avLst/>
              <a:gdLst>
                <a:gd name="T0" fmla="*/ 56 w 90"/>
                <a:gd name="T1" fmla="*/ 34 h 274"/>
                <a:gd name="T2" fmla="*/ 54 w 90"/>
                <a:gd name="T3" fmla="*/ 34 h 274"/>
                <a:gd name="T4" fmla="*/ 6 w 90"/>
                <a:gd name="T5" fmla="*/ 60 h 274"/>
                <a:gd name="T6" fmla="*/ 0 w 90"/>
                <a:gd name="T7" fmla="*/ 32 h 274"/>
                <a:gd name="T8" fmla="*/ 60 w 90"/>
                <a:gd name="T9" fmla="*/ 0 h 274"/>
                <a:gd name="T10" fmla="*/ 90 w 90"/>
                <a:gd name="T11" fmla="*/ 0 h 274"/>
                <a:gd name="T12" fmla="*/ 90 w 90"/>
                <a:gd name="T13" fmla="*/ 274 h 274"/>
                <a:gd name="T14" fmla="*/ 56 w 90"/>
                <a:gd name="T15" fmla="*/ 274 h 274"/>
                <a:gd name="T16" fmla="*/ 56 w 90"/>
                <a:gd name="T17" fmla="*/ 3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274">
                  <a:moveTo>
                    <a:pt x="56" y="34"/>
                  </a:moveTo>
                  <a:lnTo>
                    <a:pt x="54" y="34"/>
                  </a:lnTo>
                  <a:lnTo>
                    <a:pt x="6" y="60"/>
                  </a:lnTo>
                  <a:lnTo>
                    <a:pt x="0" y="32"/>
                  </a:lnTo>
                  <a:lnTo>
                    <a:pt x="60" y="0"/>
                  </a:lnTo>
                  <a:lnTo>
                    <a:pt x="90" y="0"/>
                  </a:lnTo>
                  <a:lnTo>
                    <a:pt x="90" y="274"/>
                  </a:lnTo>
                  <a:lnTo>
                    <a:pt x="56" y="274"/>
                  </a:lnTo>
                  <a:lnTo>
                    <a:pt x="56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14">
              <a:extLst>
                <a:ext uri="{FF2B5EF4-FFF2-40B4-BE49-F238E27FC236}">
                  <a16:creationId xmlns:a16="http://schemas.microsoft.com/office/drawing/2014/main" id="{E56B1CBE-52D8-40C4-BA93-D3432FDA6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8846" y="2677817"/>
              <a:ext cx="207252" cy="400137"/>
            </a:xfrm>
            <a:custGeom>
              <a:avLst/>
              <a:gdLst>
                <a:gd name="T0" fmla="*/ 188 w 188"/>
                <a:gd name="T1" fmla="*/ 138 h 284"/>
                <a:gd name="T2" fmla="*/ 180 w 188"/>
                <a:gd name="T3" fmla="*/ 200 h 284"/>
                <a:gd name="T4" fmla="*/ 162 w 188"/>
                <a:gd name="T5" fmla="*/ 246 h 284"/>
                <a:gd name="T6" fmla="*/ 148 w 188"/>
                <a:gd name="T7" fmla="*/ 262 h 284"/>
                <a:gd name="T8" fmla="*/ 132 w 188"/>
                <a:gd name="T9" fmla="*/ 274 h 284"/>
                <a:gd name="T10" fmla="*/ 114 w 188"/>
                <a:gd name="T11" fmla="*/ 282 h 284"/>
                <a:gd name="T12" fmla="*/ 92 w 188"/>
                <a:gd name="T13" fmla="*/ 284 h 284"/>
                <a:gd name="T14" fmla="*/ 82 w 188"/>
                <a:gd name="T15" fmla="*/ 282 h 284"/>
                <a:gd name="T16" fmla="*/ 64 w 188"/>
                <a:gd name="T17" fmla="*/ 278 h 284"/>
                <a:gd name="T18" fmla="*/ 46 w 188"/>
                <a:gd name="T19" fmla="*/ 270 h 284"/>
                <a:gd name="T20" fmla="*/ 26 w 188"/>
                <a:gd name="T21" fmla="*/ 248 h 284"/>
                <a:gd name="T22" fmla="*/ 8 w 188"/>
                <a:gd name="T23" fmla="*/ 202 h 284"/>
                <a:gd name="T24" fmla="*/ 0 w 188"/>
                <a:gd name="T25" fmla="*/ 142 h 284"/>
                <a:gd name="T26" fmla="*/ 2 w 188"/>
                <a:gd name="T27" fmla="*/ 110 h 284"/>
                <a:gd name="T28" fmla="*/ 16 w 188"/>
                <a:gd name="T29" fmla="*/ 56 h 284"/>
                <a:gd name="T30" fmla="*/ 42 w 188"/>
                <a:gd name="T31" fmla="*/ 20 h 284"/>
                <a:gd name="T32" fmla="*/ 58 w 188"/>
                <a:gd name="T33" fmla="*/ 8 h 284"/>
                <a:gd name="T34" fmla="*/ 76 w 188"/>
                <a:gd name="T35" fmla="*/ 2 h 284"/>
                <a:gd name="T36" fmla="*/ 96 w 188"/>
                <a:gd name="T37" fmla="*/ 0 h 284"/>
                <a:gd name="T38" fmla="*/ 106 w 188"/>
                <a:gd name="T39" fmla="*/ 0 h 284"/>
                <a:gd name="T40" fmla="*/ 126 w 188"/>
                <a:gd name="T41" fmla="*/ 4 h 284"/>
                <a:gd name="T42" fmla="*/ 142 w 188"/>
                <a:gd name="T43" fmla="*/ 14 h 284"/>
                <a:gd name="T44" fmla="*/ 164 w 188"/>
                <a:gd name="T45" fmla="*/ 36 h 284"/>
                <a:gd name="T46" fmla="*/ 180 w 188"/>
                <a:gd name="T47" fmla="*/ 80 h 284"/>
                <a:gd name="T48" fmla="*/ 188 w 188"/>
                <a:gd name="T49" fmla="*/ 138 h 284"/>
                <a:gd name="T50" fmla="*/ 38 w 188"/>
                <a:gd name="T51" fmla="*/ 142 h 284"/>
                <a:gd name="T52" fmla="*/ 38 w 188"/>
                <a:gd name="T53" fmla="*/ 168 h 284"/>
                <a:gd name="T54" fmla="*/ 46 w 188"/>
                <a:gd name="T55" fmla="*/ 210 h 284"/>
                <a:gd name="T56" fmla="*/ 62 w 188"/>
                <a:gd name="T57" fmla="*/ 238 h 284"/>
                <a:gd name="T58" fmla="*/ 82 w 188"/>
                <a:gd name="T59" fmla="*/ 252 h 284"/>
                <a:gd name="T60" fmla="*/ 94 w 188"/>
                <a:gd name="T61" fmla="*/ 254 h 284"/>
                <a:gd name="T62" fmla="*/ 118 w 188"/>
                <a:gd name="T63" fmla="*/ 246 h 284"/>
                <a:gd name="T64" fmla="*/ 136 w 188"/>
                <a:gd name="T65" fmla="*/ 224 h 284"/>
                <a:gd name="T66" fmla="*/ 146 w 188"/>
                <a:gd name="T67" fmla="*/ 188 h 284"/>
                <a:gd name="T68" fmla="*/ 150 w 188"/>
                <a:gd name="T69" fmla="*/ 140 h 284"/>
                <a:gd name="T70" fmla="*/ 148 w 188"/>
                <a:gd name="T71" fmla="*/ 116 h 284"/>
                <a:gd name="T72" fmla="*/ 142 w 188"/>
                <a:gd name="T73" fmla="*/ 76 h 284"/>
                <a:gd name="T74" fmla="*/ 128 w 188"/>
                <a:gd name="T75" fmla="*/ 46 h 284"/>
                <a:gd name="T76" fmla="*/ 108 w 188"/>
                <a:gd name="T77" fmla="*/ 30 h 284"/>
                <a:gd name="T78" fmla="*/ 94 w 188"/>
                <a:gd name="T79" fmla="*/ 28 h 284"/>
                <a:gd name="T80" fmla="*/ 72 w 188"/>
                <a:gd name="T81" fmla="*/ 36 h 284"/>
                <a:gd name="T82" fmla="*/ 54 w 188"/>
                <a:gd name="T83" fmla="*/ 58 h 284"/>
                <a:gd name="T84" fmla="*/ 42 w 188"/>
                <a:gd name="T85" fmla="*/ 94 h 284"/>
                <a:gd name="T86" fmla="*/ 38 w 188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" h="284">
                  <a:moveTo>
                    <a:pt x="188" y="138"/>
                  </a:moveTo>
                  <a:lnTo>
                    <a:pt x="188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4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4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40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8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8" y="36"/>
                  </a:lnTo>
                  <a:lnTo>
                    <a:pt x="42" y="20"/>
                  </a:lnTo>
                  <a:lnTo>
                    <a:pt x="50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4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8" y="138"/>
                  </a:lnTo>
                  <a:lnTo>
                    <a:pt x="188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4" y="226"/>
                  </a:lnTo>
                  <a:lnTo>
                    <a:pt x="62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50" y="140"/>
                  </a:lnTo>
                  <a:lnTo>
                    <a:pt x="150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8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8" y="74"/>
                  </a:lnTo>
                  <a:lnTo>
                    <a:pt x="42" y="94"/>
                  </a:lnTo>
                  <a:lnTo>
                    <a:pt x="40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15">
              <a:extLst>
                <a:ext uri="{FF2B5EF4-FFF2-40B4-BE49-F238E27FC236}">
                  <a16:creationId xmlns:a16="http://schemas.microsoft.com/office/drawing/2014/main" id="{5772B25C-1EB8-481A-BE7C-EEBB87F77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375" y="2677817"/>
              <a:ext cx="192921" cy="391684"/>
            </a:xfrm>
            <a:custGeom>
              <a:avLst/>
              <a:gdLst>
                <a:gd name="T0" fmla="*/ 0 w 175"/>
                <a:gd name="T1" fmla="*/ 278 h 278"/>
                <a:gd name="T2" fmla="*/ 0 w 175"/>
                <a:gd name="T3" fmla="*/ 256 h 278"/>
                <a:gd name="T4" fmla="*/ 30 w 175"/>
                <a:gd name="T5" fmla="*/ 228 h 278"/>
                <a:gd name="T6" fmla="*/ 30 w 175"/>
                <a:gd name="T7" fmla="*/ 228 h 278"/>
                <a:gd name="T8" fmla="*/ 76 w 175"/>
                <a:gd name="T9" fmla="*/ 184 h 278"/>
                <a:gd name="T10" fmla="*/ 94 w 175"/>
                <a:gd name="T11" fmla="*/ 164 h 278"/>
                <a:gd name="T12" fmla="*/ 108 w 175"/>
                <a:gd name="T13" fmla="*/ 146 h 278"/>
                <a:gd name="T14" fmla="*/ 117 w 175"/>
                <a:gd name="T15" fmla="*/ 130 h 278"/>
                <a:gd name="T16" fmla="*/ 125 w 175"/>
                <a:gd name="T17" fmla="*/ 114 h 278"/>
                <a:gd name="T18" fmla="*/ 129 w 175"/>
                <a:gd name="T19" fmla="*/ 100 h 278"/>
                <a:gd name="T20" fmla="*/ 131 w 175"/>
                <a:gd name="T21" fmla="*/ 84 h 278"/>
                <a:gd name="T22" fmla="*/ 131 w 175"/>
                <a:gd name="T23" fmla="*/ 84 h 278"/>
                <a:gd name="T24" fmla="*/ 131 w 175"/>
                <a:gd name="T25" fmla="*/ 74 h 278"/>
                <a:gd name="T26" fmla="*/ 129 w 175"/>
                <a:gd name="T27" fmla="*/ 64 h 278"/>
                <a:gd name="T28" fmla="*/ 125 w 175"/>
                <a:gd name="T29" fmla="*/ 54 h 278"/>
                <a:gd name="T30" fmla="*/ 119 w 175"/>
                <a:gd name="T31" fmla="*/ 46 h 278"/>
                <a:gd name="T32" fmla="*/ 113 w 175"/>
                <a:gd name="T33" fmla="*/ 40 h 278"/>
                <a:gd name="T34" fmla="*/ 104 w 175"/>
                <a:gd name="T35" fmla="*/ 34 h 278"/>
                <a:gd name="T36" fmla="*/ 92 w 175"/>
                <a:gd name="T37" fmla="*/ 32 h 278"/>
                <a:gd name="T38" fmla="*/ 78 w 175"/>
                <a:gd name="T39" fmla="*/ 30 h 278"/>
                <a:gd name="T40" fmla="*/ 78 w 175"/>
                <a:gd name="T41" fmla="*/ 30 h 278"/>
                <a:gd name="T42" fmla="*/ 60 w 175"/>
                <a:gd name="T43" fmla="*/ 32 h 278"/>
                <a:gd name="T44" fmla="*/ 44 w 175"/>
                <a:gd name="T45" fmla="*/ 38 h 278"/>
                <a:gd name="T46" fmla="*/ 30 w 175"/>
                <a:gd name="T47" fmla="*/ 46 h 278"/>
                <a:gd name="T48" fmla="*/ 20 w 175"/>
                <a:gd name="T49" fmla="*/ 54 h 278"/>
                <a:gd name="T50" fmla="*/ 8 w 175"/>
                <a:gd name="T51" fmla="*/ 28 h 278"/>
                <a:gd name="T52" fmla="*/ 8 w 175"/>
                <a:gd name="T53" fmla="*/ 28 h 278"/>
                <a:gd name="T54" fmla="*/ 24 w 175"/>
                <a:gd name="T55" fmla="*/ 16 h 278"/>
                <a:gd name="T56" fmla="*/ 42 w 175"/>
                <a:gd name="T57" fmla="*/ 8 h 278"/>
                <a:gd name="T58" fmla="*/ 62 w 175"/>
                <a:gd name="T59" fmla="*/ 2 h 278"/>
                <a:gd name="T60" fmla="*/ 86 w 175"/>
                <a:gd name="T61" fmla="*/ 0 h 278"/>
                <a:gd name="T62" fmla="*/ 86 w 175"/>
                <a:gd name="T63" fmla="*/ 0 h 278"/>
                <a:gd name="T64" fmla="*/ 106 w 175"/>
                <a:gd name="T65" fmla="*/ 2 h 278"/>
                <a:gd name="T66" fmla="*/ 123 w 175"/>
                <a:gd name="T67" fmla="*/ 6 h 278"/>
                <a:gd name="T68" fmla="*/ 137 w 175"/>
                <a:gd name="T69" fmla="*/ 14 h 278"/>
                <a:gd name="T70" fmla="*/ 149 w 175"/>
                <a:gd name="T71" fmla="*/ 24 h 278"/>
                <a:gd name="T72" fmla="*/ 157 w 175"/>
                <a:gd name="T73" fmla="*/ 36 h 278"/>
                <a:gd name="T74" fmla="*/ 163 w 175"/>
                <a:gd name="T75" fmla="*/ 50 h 278"/>
                <a:gd name="T76" fmla="*/ 167 w 175"/>
                <a:gd name="T77" fmla="*/ 64 h 278"/>
                <a:gd name="T78" fmla="*/ 169 w 175"/>
                <a:gd name="T79" fmla="*/ 80 h 278"/>
                <a:gd name="T80" fmla="*/ 169 w 175"/>
                <a:gd name="T81" fmla="*/ 80 h 278"/>
                <a:gd name="T82" fmla="*/ 167 w 175"/>
                <a:gd name="T83" fmla="*/ 98 h 278"/>
                <a:gd name="T84" fmla="*/ 161 w 175"/>
                <a:gd name="T85" fmla="*/ 116 h 278"/>
                <a:gd name="T86" fmla="*/ 153 w 175"/>
                <a:gd name="T87" fmla="*/ 134 h 278"/>
                <a:gd name="T88" fmla="*/ 143 w 175"/>
                <a:gd name="T89" fmla="*/ 152 h 278"/>
                <a:gd name="T90" fmla="*/ 129 w 175"/>
                <a:gd name="T91" fmla="*/ 170 h 278"/>
                <a:gd name="T92" fmla="*/ 113 w 175"/>
                <a:gd name="T93" fmla="*/ 188 h 278"/>
                <a:gd name="T94" fmla="*/ 74 w 175"/>
                <a:gd name="T95" fmla="*/ 226 h 278"/>
                <a:gd name="T96" fmla="*/ 54 w 175"/>
                <a:gd name="T97" fmla="*/ 248 h 278"/>
                <a:gd name="T98" fmla="*/ 54 w 175"/>
                <a:gd name="T99" fmla="*/ 248 h 278"/>
                <a:gd name="T100" fmla="*/ 175 w 175"/>
                <a:gd name="T101" fmla="*/ 248 h 278"/>
                <a:gd name="T102" fmla="*/ 175 w 175"/>
                <a:gd name="T103" fmla="*/ 278 h 278"/>
                <a:gd name="T104" fmla="*/ 0 w 175"/>
                <a:gd name="T10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78">
                  <a:moveTo>
                    <a:pt x="0" y="278"/>
                  </a:moveTo>
                  <a:lnTo>
                    <a:pt x="0" y="256"/>
                  </a:lnTo>
                  <a:lnTo>
                    <a:pt x="30" y="228"/>
                  </a:lnTo>
                  <a:lnTo>
                    <a:pt x="30" y="228"/>
                  </a:lnTo>
                  <a:lnTo>
                    <a:pt x="76" y="184"/>
                  </a:lnTo>
                  <a:lnTo>
                    <a:pt x="94" y="164"/>
                  </a:lnTo>
                  <a:lnTo>
                    <a:pt x="108" y="146"/>
                  </a:lnTo>
                  <a:lnTo>
                    <a:pt x="117" y="130"/>
                  </a:lnTo>
                  <a:lnTo>
                    <a:pt x="125" y="114"/>
                  </a:lnTo>
                  <a:lnTo>
                    <a:pt x="129" y="100"/>
                  </a:lnTo>
                  <a:lnTo>
                    <a:pt x="131" y="84"/>
                  </a:lnTo>
                  <a:lnTo>
                    <a:pt x="131" y="84"/>
                  </a:lnTo>
                  <a:lnTo>
                    <a:pt x="131" y="74"/>
                  </a:lnTo>
                  <a:lnTo>
                    <a:pt x="129" y="64"/>
                  </a:lnTo>
                  <a:lnTo>
                    <a:pt x="125" y="54"/>
                  </a:lnTo>
                  <a:lnTo>
                    <a:pt x="119" y="46"/>
                  </a:lnTo>
                  <a:lnTo>
                    <a:pt x="113" y="40"/>
                  </a:lnTo>
                  <a:lnTo>
                    <a:pt x="104" y="34"/>
                  </a:lnTo>
                  <a:lnTo>
                    <a:pt x="92" y="32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60" y="32"/>
                  </a:lnTo>
                  <a:lnTo>
                    <a:pt x="44" y="38"/>
                  </a:lnTo>
                  <a:lnTo>
                    <a:pt x="30" y="46"/>
                  </a:lnTo>
                  <a:lnTo>
                    <a:pt x="20" y="5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24" y="16"/>
                  </a:lnTo>
                  <a:lnTo>
                    <a:pt x="42" y="8"/>
                  </a:lnTo>
                  <a:lnTo>
                    <a:pt x="62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6" y="2"/>
                  </a:lnTo>
                  <a:lnTo>
                    <a:pt x="123" y="6"/>
                  </a:lnTo>
                  <a:lnTo>
                    <a:pt x="137" y="14"/>
                  </a:lnTo>
                  <a:lnTo>
                    <a:pt x="149" y="24"/>
                  </a:lnTo>
                  <a:lnTo>
                    <a:pt x="157" y="36"/>
                  </a:lnTo>
                  <a:lnTo>
                    <a:pt x="163" y="50"/>
                  </a:lnTo>
                  <a:lnTo>
                    <a:pt x="167" y="64"/>
                  </a:lnTo>
                  <a:lnTo>
                    <a:pt x="169" y="80"/>
                  </a:lnTo>
                  <a:lnTo>
                    <a:pt x="169" y="80"/>
                  </a:lnTo>
                  <a:lnTo>
                    <a:pt x="167" y="98"/>
                  </a:lnTo>
                  <a:lnTo>
                    <a:pt x="161" y="116"/>
                  </a:lnTo>
                  <a:lnTo>
                    <a:pt x="153" y="134"/>
                  </a:lnTo>
                  <a:lnTo>
                    <a:pt x="143" y="152"/>
                  </a:lnTo>
                  <a:lnTo>
                    <a:pt x="129" y="170"/>
                  </a:lnTo>
                  <a:lnTo>
                    <a:pt x="113" y="188"/>
                  </a:lnTo>
                  <a:lnTo>
                    <a:pt x="74" y="226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175" y="248"/>
                  </a:lnTo>
                  <a:lnTo>
                    <a:pt x="175" y="27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16">
              <a:extLst>
                <a:ext uri="{FF2B5EF4-FFF2-40B4-BE49-F238E27FC236}">
                  <a16:creationId xmlns:a16="http://schemas.microsoft.com/office/drawing/2014/main" id="{739B122C-580C-489D-BF2D-E0FFF70270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7821" y="2677817"/>
              <a:ext cx="205047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0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0 w 186"/>
                <a:gd name="T13" fmla="*/ 284 h 284"/>
                <a:gd name="T14" fmla="*/ 80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4 w 186"/>
                <a:gd name="T29" fmla="*/ 56 h 284"/>
                <a:gd name="T30" fmla="*/ 40 w 186"/>
                <a:gd name="T31" fmla="*/ 20 h 284"/>
                <a:gd name="T32" fmla="*/ 56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4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6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0 w 186"/>
                <a:gd name="T59" fmla="*/ 252 h 284"/>
                <a:gd name="T60" fmla="*/ 92 w 186"/>
                <a:gd name="T61" fmla="*/ 254 h 284"/>
                <a:gd name="T62" fmla="*/ 118 w 186"/>
                <a:gd name="T63" fmla="*/ 246 h 284"/>
                <a:gd name="T64" fmla="*/ 134 w 186"/>
                <a:gd name="T65" fmla="*/ 224 h 284"/>
                <a:gd name="T66" fmla="*/ 144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2 w 186"/>
                <a:gd name="T79" fmla="*/ 28 h 284"/>
                <a:gd name="T80" fmla="*/ 70 w 186"/>
                <a:gd name="T81" fmla="*/ 36 h 284"/>
                <a:gd name="T82" fmla="*/ 52 w 186"/>
                <a:gd name="T83" fmla="*/ 58 h 284"/>
                <a:gd name="T84" fmla="*/ 42 w 186"/>
                <a:gd name="T85" fmla="*/ 94 h 284"/>
                <a:gd name="T86" fmla="*/ 36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4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0" y="246"/>
                  </a:lnTo>
                  <a:lnTo>
                    <a:pt x="154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0" y="284"/>
                  </a:lnTo>
                  <a:lnTo>
                    <a:pt x="90" y="284"/>
                  </a:lnTo>
                  <a:lnTo>
                    <a:pt x="80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4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6" y="82"/>
                  </a:lnTo>
                  <a:lnTo>
                    <a:pt x="14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6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4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2" y="56"/>
                  </a:lnTo>
                  <a:lnTo>
                    <a:pt x="180" y="80"/>
                  </a:lnTo>
                  <a:lnTo>
                    <a:pt x="184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6" y="142"/>
                  </a:moveTo>
                  <a:lnTo>
                    <a:pt x="36" y="142"/>
                  </a:lnTo>
                  <a:lnTo>
                    <a:pt x="38" y="168"/>
                  </a:lnTo>
                  <a:lnTo>
                    <a:pt x="40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0" y="252"/>
                  </a:lnTo>
                  <a:lnTo>
                    <a:pt x="92" y="254"/>
                  </a:lnTo>
                  <a:lnTo>
                    <a:pt x="92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6" y="238"/>
                  </a:lnTo>
                  <a:lnTo>
                    <a:pt x="134" y="224"/>
                  </a:lnTo>
                  <a:lnTo>
                    <a:pt x="140" y="208"/>
                  </a:lnTo>
                  <a:lnTo>
                    <a:pt x="144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82" y="30"/>
                  </a:lnTo>
                  <a:lnTo>
                    <a:pt x="70" y="36"/>
                  </a:lnTo>
                  <a:lnTo>
                    <a:pt x="60" y="44"/>
                  </a:lnTo>
                  <a:lnTo>
                    <a:pt x="52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6" y="142"/>
                  </a:lnTo>
                  <a:lnTo>
                    <a:pt x="36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17">
              <a:extLst>
                <a:ext uri="{FF2B5EF4-FFF2-40B4-BE49-F238E27FC236}">
                  <a16:creationId xmlns:a16="http://schemas.microsoft.com/office/drawing/2014/main" id="{08942C59-584D-44BE-A1D4-5B86D4B05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145" y="2677817"/>
              <a:ext cx="189613" cy="400137"/>
            </a:xfrm>
            <a:custGeom>
              <a:avLst/>
              <a:gdLst>
                <a:gd name="T0" fmla="*/ 10 w 172"/>
                <a:gd name="T1" fmla="*/ 236 h 284"/>
                <a:gd name="T2" fmla="*/ 36 w 172"/>
                <a:gd name="T3" fmla="*/ 248 h 284"/>
                <a:gd name="T4" fmla="*/ 72 w 172"/>
                <a:gd name="T5" fmla="*/ 254 h 284"/>
                <a:gd name="T6" fmla="*/ 88 w 172"/>
                <a:gd name="T7" fmla="*/ 252 h 284"/>
                <a:gd name="T8" fmla="*/ 112 w 172"/>
                <a:gd name="T9" fmla="*/ 242 h 284"/>
                <a:gd name="T10" fmla="*/ 126 w 172"/>
                <a:gd name="T11" fmla="*/ 228 h 284"/>
                <a:gd name="T12" fmla="*/ 132 w 172"/>
                <a:gd name="T13" fmla="*/ 210 h 284"/>
                <a:gd name="T14" fmla="*/ 134 w 172"/>
                <a:gd name="T15" fmla="*/ 200 h 284"/>
                <a:gd name="T16" fmla="*/ 128 w 172"/>
                <a:gd name="T17" fmla="*/ 176 h 284"/>
                <a:gd name="T18" fmla="*/ 112 w 172"/>
                <a:gd name="T19" fmla="*/ 158 h 284"/>
                <a:gd name="T20" fmla="*/ 88 w 172"/>
                <a:gd name="T21" fmla="*/ 148 h 284"/>
                <a:gd name="T22" fmla="*/ 62 w 172"/>
                <a:gd name="T23" fmla="*/ 146 h 284"/>
                <a:gd name="T24" fmla="*/ 42 w 172"/>
                <a:gd name="T25" fmla="*/ 118 h 284"/>
                <a:gd name="T26" fmla="*/ 62 w 172"/>
                <a:gd name="T27" fmla="*/ 118 h 284"/>
                <a:gd name="T28" fmla="*/ 84 w 172"/>
                <a:gd name="T29" fmla="*/ 114 h 284"/>
                <a:gd name="T30" fmla="*/ 104 w 172"/>
                <a:gd name="T31" fmla="*/ 106 h 284"/>
                <a:gd name="T32" fmla="*/ 118 w 172"/>
                <a:gd name="T33" fmla="*/ 92 h 284"/>
                <a:gd name="T34" fmla="*/ 124 w 172"/>
                <a:gd name="T35" fmla="*/ 72 h 284"/>
                <a:gd name="T36" fmla="*/ 124 w 172"/>
                <a:gd name="T37" fmla="*/ 62 h 284"/>
                <a:gd name="T38" fmla="*/ 118 w 172"/>
                <a:gd name="T39" fmla="*/ 48 h 284"/>
                <a:gd name="T40" fmla="*/ 106 w 172"/>
                <a:gd name="T41" fmla="*/ 36 h 284"/>
                <a:gd name="T42" fmla="*/ 88 w 172"/>
                <a:gd name="T43" fmla="*/ 30 h 284"/>
                <a:gd name="T44" fmla="*/ 76 w 172"/>
                <a:gd name="T45" fmla="*/ 30 h 284"/>
                <a:gd name="T46" fmla="*/ 44 w 172"/>
                <a:gd name="T47" fmla="*/ 36 h 284"/>
                <a:gd name="T48" fmla="*/ 20 w 172"/>
                <a:gd name="T49" fmla="*/ 48 h 284"/>
                <a:gd name="T50" fmla="*/ 10 w 172"/>
                <a:gd name="T51" fmla="*/ 20 h 284"/>
                <a:gd name="T52" fmla="*/ 42 w 172"/>
                <a:gd name="T53" fmla="*/ 6 h 284"/>
                <a:gd name="T54" fmla="*/ 82 w 172"/>
                <a:gd name="T55" fmla="*/ 0 h 284"/>
                <a:gd name="T56" fmla="*/ 102 w 172"/>
                <a:gd name="T57" fmla="*/ 2 h 284"/>
                <a:gd name="T58" fmla="*/ 132 w 172"/>
                <a:gd name="T59" fmla="*/ 12 h 284"/>
                <a:gd name="T60" fmla="*/ 150 w 172"/>
                <a:gd name="T61" fmla="*/ 30 h 284"/>
                <a:gd name="T62" fmla="*/ 160 w 172"/>
                <a:gd name="T63" fmla="*/ 52 h 284"/>
                <a:gd name="T64" fmla="*/ 162 w 172"/>
                <a:gd name="T65" fmla="*/ 66 h 284"/>
                <a:gd name="T66" fmla="*/ 158 w 172"/>
                <a:gd name="T67" fmla="*/ 86 h 284"/>
                <a:gd name="T68" fmla="*/ 148 w 172"/>
                <a:gd name="T69" fmla="*/ 104 h 284"/>
                <a:gd name="T70" fmla="*/ 132 w 172"/>
                <a:gd name="T71" fmla="*/ 118 h 284"/>
                <a:gd name="T72" fmla="*/ 110 w 172"/>
                <a:gd name="T73" fmla="*/ 130 h 284"/>
                <a:gd name="T74" fmla="*/ 110 w 172"/>
                <a:gd name="T75" fmla="*/ 132 h 284"/>
                <a:gd name="T76" fmla="*/ 134 w 172"/>
                <a:gd name="T77" fmla="*/ 140 h 284"/>
                <a:gd name="T78" fmla="*/ 154 w 172"/>
                <a:gd name="T79" fmla="*/ 154 h 284"/>
                <a:gd name="T80" fmla="*/ 168 w 172"/>
                <a:gd name="T81" fmla="*/ 174 h 284"/>
                <a:gd name="T82" fmla="*/ 172 w 172"/>
                <a:gd name="T83" fmla="*/ 202 h 284"/>
                <a:gd name="T84" fmla="*/ 170 w 172"/>
                <a:gd name="T85" fmla="*/ 218 h 284"/>
                <a:gd name="T86" fmla="*/ 158 w 172"/>
                <a:gd name="T87" fmla="*/ 246 h 284"/>
                <a:gd name="T88" fmla="*/ 132 w 172"/>
                <a:gd name="T89" fmla="*/ 270 h 284"/>
                <a:gd name="T90" fmla="*/ 96 w 172"/>
                <a:gd name="T91" fmla="*/ 282 h 284"/>
                <a:gd name="T92" fmla="*/ 72 w 172"/>
                <a:gd name="T93" fmla="*/ 284 h 284"/>
                <a:gd name="T94" fmla="*/ 30 w 172"/>
                <a:gd name="T95" fmla="*/ 278 h 284"/>
                <a:gd name="T96" fmla="*/ 0 w 172"/>
                <a:gd name="T97" fmla="*/ 26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2" h="284">
                  <a:moveTo>
                    <a:pt x="10" y="236"/>
                  </a:moveTo>
                  <a:lnTo>
                    <a:pt x="10" y="236"/>
                  </a:lnTo>
                  <a:lnTo>
                    <a:pt x="20" y="242"/>
                  </a:lnTo>
                  <a:lnTo>
                    <a:pt x="36" y="248"/>
                  </a:lnTo>
                  <a:lnTo>
                    <a:pt x="52" y="252"/>
                  </a:lnTo>
                  <a:lnTo>
                    <a:pt x="72" y="254"/>
                  </a:lnTo>
                  <a:lnTo>
                    <a:pt x="72" y="254"/>
                  </a:lnTo>
                  <a:lnTo>
                    <a:pt x="88" y="252"/>
                  </a:lnTo>
                  <a:lnTo>
                    <a:pt x="102" y="248"/>
                  </a:lnTo>
                  <a:lnTo>
                    <a:pt x="112" y="242"/>
                  </a:lnTo>
                  <a:lnTo>
                    <a:pt x="120" y="236"/>
                  </a:lnTo>
                  <a:lnTo>
                    <a:pt x="126" y="228"/>
                  </a:lnTo>
                  <a:lnTo>
                    <a:pt x="130" y="218"/>
                  </a:lnTo>
                  <a:lnTo>
                    <a:pt x="132" y="210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132" y="186"/>
                  </a:lnTo>
                  <a:lnTo>
                    <a:pt x="128" y="176"/>
                  </a:lnTo>
                  <a:lnTo>
                    <a:pt x="120" y="166"/>
                  </a:lnTo>
                  <a:lnTo>
                    <a:pt x="112" y="158"/>
                  </a:lnTo>
                  <a:lnTo>
                    <a:pt x="100" y="152"/>
                  </a:lnTo>
                  <a:lnTo>
                    <a:pt x="88" y="148"/>
                  </a:lnTo>
                  <a:lnTo>
                    <a:pt x="76" y="146"/>
                  </a:lnTo>
                  <a:lnTo>
                    <a:pt x="62" y="146"/>
                  </a:lnTo>
                  <a:lnTo>
                    <a:pt x="42" y="146"/>
                  </a:lnTo>
                  <a:lnTo>
                    <a:pt x="42" y="118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74" y="116"/>
                  </a:lnTo>
                  <a:lnTo>
                    <a:pt x="84" y="114"/>
                  </a:lnTo>
                  <a:lnTo>
                    <a:pt x="94" y="112"/>
                  </a:lnTo>
                  <a:lnTo>
                    <a:pt x="104" y="106"/>
                  </a:lnTo>
                  <a:lnTo>
                    <a:pt x="112" y="100"/>
                  </a:lnTo>
                  <a:lnTo>
                    <a:pt x="118" y="92"/>
                  </a:lnTo>
                  <a:lnTo>
                    <a:pt x="122" y="82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24" y="62"/>
                  </a:lnTo>
                  <a:lnTo>
                    <a:pt x="122" y="56"/>
                  </a:lnTo>
                  <a:lnTo>
                    <a:pt x="118" y="48"/>
                  </a:lnTo>
                  <a:lnTo>
                    <a:pt x="112" y="42"/>
                  </a:lnTo>
                  <a:lnTo>
                    <a:pt x="106" y="36"/>
                  </a:lnTo>
                  <a:lnTo>
                    <a:pt x="98" y="32"/>
                  </a:lnTo>
                  <a:lnTo>
                    <a:pt x="88" y="30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60" y="32"/>
                  </a:lnTo>
                  <a:lnTo>
                    <a:pt x="44" y="36"/>
                  </a:lnTo>
                  <a:lnTo>
                    <a:pt x="32" y="42"/>
                  </a:lnTo>
                  <a:lnTo>
                    <a:pt x="20" y="4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24" y="12"/>
                  </a:lnTo>
                  <a:lnTo>
                    <a:pt x="42" y="6"/>
                  </a:lnTo>
                  <a:lnTo>
                    <a:pt x="62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102" y="2"/>
                  </a:lnTo>
                  <a:lnTo>
                    <a:pt x="118" y="6"/>
                  </a:lnTo>
                  <a:lnTo>
                    <a:pt x="132" y="12"/>
                  </a:lnTo>
                  <a:lnTo>
                    <a:pt x="142" y="20"/>
                  </a:lnTo>
                  <a:lnTo>
                    <a:pt x="150" y="30"/>
                  </a:lnTo>
                  <a:lnTo>
                    <a:pt x="156" y="40"/>
                  </a:lnTo>
                  <a:lnTo>
                    <a:pt x="160" y="52"/>
                  </a:lnTo>
                  <a:lnTo>
                    <a:pt x="162" y="66"/>
                  </a:lnTo>
                  <a:lnTo>
                    <a:pt x="162" y="66"/>
                  </a:lnTo>
                  <a:lnTo>
                    <a:pt x="160" y="76"/>
                  </a:lnTo>
                  <a:lnTo>
                    <a:pt x="158" y="86"/>
                  </a:lnTo>
                  <a:lnTo>
                    <a:pt x="154" y="96"/>
                  </a:lnTo>
                  <a:lnTo>
                    <a:pt x="148" y="104"/>
                  </a:lnTo>
                  <a:lnTo>
                    <a:pt x="142" y="112"/>
                  </a:lnTo>
                  <a:lnTo>
                    <a:pt x="132" y="118"/>
                  </a:lnTo>
                  <a:lnTo>
                    <a:pt x="122" y="126"/>
                  </a:lnTo>
                  <a:lnTo>
                    <a:pt x="110" y="130"/>
                  </a:lnTo>
                  <a:lnTo>
                    <a:pt x="110" y="132"/>
                  </a:lnTo>
                  <a:lnTo>
                    <a:pt x="110" y="132"/>
                  </a:lnTo>
                  <a:lnTo>
                    <a:pt x="124" y="134"/>
                  </a:lnTo>
                  <a:lnTo>
                    <a:pt x="134" y="140"/>
                  </a:lnTo>
                  <a:lnTo>
                    <a:pt x="144" y="146"/>
                  </a:lnTo>
                  <a:lnTo>
                    <a:pt x="154" y="154"/>
                  </a:lnTo>
                  <a:lnTo>
                    <a:pt x="162" y="164"/>
                  </a:lnTo>
                  <a:lnTo>
                    <a:pt x="168" y="174"/>
                  </a:lnTo>
                  <a:lnTo>
                    <a:pt x="170" y="188"/>
                  </a:lnTo>
                  <a:lnTo>
                    <a:pt x="172" y="202"/>
                  </a:lnTo>
                  <a:lnTo>
                    <a:pt x="172" y="202"/>
                  </a:lnTo>
                  <a:lnTo>
                    <a:pt x="170" y="218"/>
                  </a:lnTo>
                  <a:lnTo>
                    <a:pt x="166" y="232"/>
                  </a:lnTo>
                  <a:lnTo>
                    <a:pt x="158" y="246"/>
                  </a:lnTo>
                  <a:lnTo>
                    <a:pt x="146" y="258"/>
                  </a:lnTo>
                  <a:lnTo>
                    <a:pt x="132" y="270"/>
                  </a:lnTo>
                  <a:lnTo>
                    <a:pt x="116" y="276"/>
                  </a:lnTo>
                  <a:lnTo>
                    <a:pt x="96" y="282"/>
                  </a:lnTo>
                  <a:lnTo>
                    <a:pt x="72" y="284"/>
                  </a:lnTo>
                  <a:lnTo>
                    <a:pt x="72" y="284"/>
                  </a:lnTo>
                  <a:lnTo>
                    <a:pt x="50" y="282"/>
                  </a:lnTo>
                  <a:lnTo>
                    <a:pt x="30" y="278"/>
                  </a:lnTo>
                  <a:lnTo>
                    <a:pt x="14" y="272"/>
                  </a:lnTo>
                  <a:lnTo>
                    <a:pt x="0" y="264"/>
                  </a:lnTo>
                  <a:lnTo>
                    <a:pt x="10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123">
              <a:extLst>
                <a:ext uri="{FF2B5EF4-FFF2-40B4-BE49-F238E27FC236}">
                  <a16:creationId xmlns:a16="http://schemas.microsoft.com/office/drawing/2014/main" id="{B8F65B03-0E9D-45A8-BE24-4CB8E06D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0941" y="2672180"/>
              <a:ext cx="147722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Rectangle 124">
              <a:extLst>
                <a:ext uri="{FF2B5EF4-FFF2-40B4-BE49-F238E27FC236}">
                  <a16:creationId xmlns:a16="http://schemas.microsoft.com/office/drawing/2014/main" id="{EA00FFCA-0DF8-4DB9-98A3-9A1868916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0941" y="2841253"/>
              <a:ext cx="101421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Rectangle 125">
              <a:extLst>
                <a:ext uri="{FF2B5EF4-FFF2-40B4-BE49-F238E27FC236}">
                  <a16:creationId xmlns:a16="http://schemas.microsoft.com/office/drawing/2014/main" id="{FB79D5D1-BC89-4985-92A0-F990201AB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5345" y="2841253"/>
              <a:ext cx="102524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126">
              <a:extLst>
                <a:ext uri="{FF2B5EF4-FFF2-40B4-BE49-F238E27FC236}">
                  <a16:creationId xmlns:a16="http://schemas.microsoft.com/office/drawing/2014/main" id="{C0F570E6-06A1-4465-8A0E-64BD63537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616" y="2672180"/>
              <a:ext cx="149927" cy="377595"/>
            </a:xfrm>
            <a:custGeom>
              <a:avLst/>
              <a:gdLst>
                <a:gd name="T0" fmla="*/ 96 w 136"/>
                <a:gd name="T1" fmla="*/ 134 h 268"/>
                <a:gd name="T2" fmla="*/ 0 w 136"/>
                <a:gd name="T3" fmla="*/ 228 h 268"/>
                <a:gd name="T4" fmla="*/ 0 w 136"/>
                <a:gd name="T5" fmla="*/ 268 h 268"/>
                <a:gd name="T6" fmla="*/ 136 w 136"/>
                <a:gd name="T7" fmla="*/ 134 h 268"/>
                <a:gd name="T8" fmla="*/ 0 w 136"/>
                <a:gd name="T9" fmla="*/ 0 h 268"/>
                <a:gd name="T10" fmla="*/ 0 w 136"/>
                <a:gd name="T11" fmla="*/ 40 h 268"/>
                <a:gd name="T12" fmla="*/ 96 w 136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68">
                  <a:moveTo>
                    <a:pt x="96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6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6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Rectangle 127">
              <a:extLst>
                <a:ext uri="{FF2B5EF4-FFF2-40B4-BE49-F238E27FC236}">
                  <a16:creationId xmlns:a16="http://schemas.microsoft.com/office/drawing/2014/main" id="{BE538F25-7870-4D88-AD3B-973740694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6616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Rectangle 128">
              <a:extLst>
                <a:ext uri="{FF2B5EF4-FFF2-40B4-BE49-F238E27FC236}">
                  <a16:creationId xmlns:a16="http://schemas.microsoft.com/office/drawing/2014/main" id="{571FB522-35A3-469C-9ED8-642CD7A65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2123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129">
              <a:extLst>
                <a:ext uri="{FF2B5EF4-FFF2-40B4-BE49-F238E27FC236}">
                  <a16:creationId xmlns:a16="http://schemas.microsoft.com/office/drawing/2014/main" id="{4C0DAC78-7F68-4B1E-AC4B-12EB49CC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660" y="2672180"/>
              <a:ext cx="147722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Rectangle 130">
              <a:extLst>
                <a:ext uri="{FF2B5EF4-FFF2-40B4-BE49-F238E27FC236}">
                  <a16:creationId xmlns:a16="http://schemas.microsoft.com/office/drawing/2014/main" id="{929A4BDC-3E22-4E9A-AD6A-F5B45F0C2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660" y="2841253"/>
              <a:ext cx="101421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Rectangle 131">
              <a:extLst>
                <a:ext uri="{FF2B5EF4-FFF2-40B4-BE49-F238E27FC236}">
                  <a16:creationId xmlns:a16="http://schemas.microsoft.com/office/drawing/2014/main" id="{57022FFE-1CD2-4A29-BDE6-3C7E5B8FA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961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38400" y="3492444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선별</a:t>
            </a:r>
          </a:p>
        </p:txBody>
      </p:sp>
      <p:sp>
        <p:nvSpPr>
          <p:cNvPr id="970" name="TextBox 969"/>
          <p:cNvSpPr txBox="1"/>
          <p:nvPr/>
        </p:nvSpPr>
        <p:spPr>
          <a:xfrm>
            <a:off x="3792402" y="3967709"/>
            <a:ext cx="179568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UNIQUE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972" name="TextBox 971"/>
          <p:cNvSpPr txBox="1"/>
          <p:nvPr/>
        </p:nvSpPr>
        <p:spPr>
          <a:xfrm>
            <a:off x="7463797" y="4062289"/>
            <a:ext cx="69923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</a:p>
        </p:txBody>
      </p:sp>
      <p:sp>
        <p:nvSpPr>
          <p:cNvPr id="975" name="TextBox 974"/>
          <p:cNvSpPr txBox="1"/>
          <p:nvPr/>
        </p:nvSpPr>
        <p:spPr>
          <a:xfrm>
            <a:off x="9331082" y="4062289"/>
            <a:ext cx="14622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다수</a:t>
            </a:r>
          </a:p>
        </p:txBody>
      </p:sp>
      <p:sp>
        <p:nvSpPr>
          <p:cNvPr id="976" name="TextBox 975"/>
          <p:cNvSpPr txBox="1"/>
          <p:nvPr/>
        </p:nvSpPr>
        <p:spPr>
          <a:xfrm>
            <a:off x="9193650" y="4698796"/>
            <a:ext cx="1737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Stripaddr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Nren_id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Nren_name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Node_id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if_id</a:t>
            </a:r>
            <a:endParaRPr lang="en-US" altLang="ko-KR" dirty="0"/>
          </a:p>
        </p:txBody>
      </p:sp>
      <p:sp>
        <p:nvSpPr>
          <p:cNvPr id="349" name="TextBox 348"/>
          <p:cNvSpPr txBox="1"/>
          <p:nvPr/>
        </p:nvSpPr>
        <p:spPr>
          <a:xfrm>
            <a:off x="11070487" y="3538579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시간데이터 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81894-0BF8-CC24-AD15-AB4F65B475A0}"/>
              </a:ext>
            </a:extLst>
          </p:cNvPr>
          <p:cNvSpPr txBox="1"/>
          <p:nvPr/>
        </p:nvSpPr>
        <p:spPr>
          <a:xfrm>
            <a:off x="2596196" y="4433481"/>
            <a:ext cx="21198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Ticket_type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Striftype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Strifoperstatus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Strtypemin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Intyear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Strtypemin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Flterrorout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Fltdiscardin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Fltdiscardout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Fltunknown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Fltusage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Flhcinoctets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Flhcoutoctets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Flhcinucastpkts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F087D-C867-9DCE-FB15-82EA7AF90348}"/>
              </a:ext>
            </a:extLst>
          </p:cNvPr>
          <p:cNvSpPr txBox="1"/>
          <p:nvPr/>
        </p:nvSpPr>
        <p:spPr>
          <a:xfrm>
            <a:off x="6802174" y="3553492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B356B-8993-0C2D-FD15-9F5095850E6A}"/>
              </a:ext>
            </a:extLst>
          </p:cNvPr>
          <p:cNvSpPr txBox="1"/>
          <p:nvPr/>
        </p:nvSpPr>
        <p:spPr>
          <a:xfrm>
            <a:off x="4364887" y="4477583"/>
            <a:ext cx="25598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Flhcinucastpkts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Flhcinmulticastpkts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Flhcoutmulticastpkts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Flhcinbroadcastpkts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Flhcoutbroadcastpkts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Fltbpsinmax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Fltbpsoutmax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Fltppsinmax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Fltppsoutmax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Flterroroutmax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Fltdiscardinmax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Fltdiscardoutmax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Fltunknownmax</a:t>
            </a:r>
            <a:endParaRPr lang="en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dirty="0" err="1"/>
              <a:t>fltusagemax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EFF8B8-4B23-C0A7-B79E-9DDE7C9F471D}"/>
              </a:ext>
            </a:extLst>
          </p:cNvPr>
          <p:cNvSpPr txBox="1"/>
          <p:nvPr/>
        </p:nvSpPr>
        <p:spPr>
          <a:xfrm>
            <a:off x="7151959" y="4695640"/>
            <a:ext cx="173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ticket 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9E88A5-0080-F4D2-C9CB-ABD358CF0AB8}"/>
              </a:ext>
            </a:extLst>
          </p:cNvPr>
          <p:cNvSpPr txBox="1"/>
          <p:nvPr/>
        </p:nvSpPr>
        <p:spPr>
          <a:xfrm>
            <a:off x="12286814" y="4074310"/>
            <a:ext cx="1737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Inttimestamp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Intmonth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Intday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Inthour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Intmin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intweek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52069A-6117-7AA5-49C1-3A6607F51B82}"/>
              </a:ext>
            </a:extLst>
          </p:cNvPr>
          <p:cNvSpPr txBox="1"/>
          <p:nvPr/>
        </p:nvSpPr>
        <p:spPr>
          <a:xfrm>
            <a:off x="11260946" y="6624817"/>
            <a:ext cx="4164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위 </a:t>
            </a:r>
            <a:r>
              <a:rPr kumimoji="1" lang="ko-KR" altLang="en-US" dirty="0" err="1"/>
              <a:t>컬럼중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 err="1"/>
              <a:t>Inttimestamp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intmonth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intday</a:t>
            </a:r>
            <a:r>
              <a:rPr kumimoji="1" lang="ko-KR" altLang="en-US" dirty="0"/>
              <a:t>는</a:t>
            </a:r>
            <a:endParaRPr kumimoji="1" lang="en-US" altLang="ko-KR" dirty="0"/>
          </a:p>
          <a:p>
            <a:r>
              <a:rPr kumimoji="1" lang="ko-KR" altLang="en-US" dirty="0"/>
              <a:t>상관 관계가 있다고 판단되어 제거</a:t>
            </a:r>
            <a:endParaRPr kumimoji="1" lang="en-US" altLang="ko-KR" dirty="0"/>
          </a:p>
          <a:p>
            <a:r>
              <a:rPr kumimoji="1" lang="en-US" altLang="ko-KR" dirty="0" err="1"/>
              <a:t>Inthour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intmin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Intweek</a:t>
            </a:r>
            <a:r>
              <a:rPr kumimoji="1" lang="ko-KR" altLang="en-US" dirty="0"/>
              <a:t>는</a:t>
            </a:r>
            <a:endParaRPr kumimoji="1" lang="en-US" altLang="ko-KR" dirty="0"/>
          </a:p>
          <a:p>
            <a:r>
              <a:rPr kumimoji="1" lang="ko-KR" altLang="en-US" dirty="0"/>
              <a:t>상관관계가 없다고 판단되어 남김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ECF58F-2B92-E9D4-ADD4-EF38563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122101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4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10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Koren</a:t>
                      </a: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3B067A-7C94-1380-2B61-9EFA239104BD}"/>
              </a:ext>
            </a:extLst>
          </p:cNvPr>
          <p:cNvGrpSpPr/>
          <p:nvPr/>
        </p:nvGrpSpPr>
        <p:grpSpPr>
          <a:xfrm>
            <a:off x="762000" y="2552700"/>
            <a:ext cx="11760955" cy="6219509"/>
            <a:chOff x="762000" y="2552700"/>
            <a:chExt cx="11760955" cy="6219509"/>
          </a:xfrm>
        </p:grpSpPr>
        <p:sp>
          <p:nvSpPr>
            <p:cNvPr id="8" name="Rectangle 56">
              <a:extLst>
                <a:ext uri="{FF2B5EF4-FFF2-40B4-BE49-F238E27FC236}">
                  <a16:creationId xmlns:a16="http://schemas.microsoft.com/office/drawing/2014/main" id="{E0D476E9-80D3-26D0-5EE1-B7FD03F5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6502" y="2577122"/>
              <a:ext cx="2454871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Rectangle 57">
              <a:extLst>
                <a:ext uri="{FF2B5EF4-FFF2-40B4-BE49-F238E27FC236}">
                  <a16:creationId xmlns:a16="http://schemas.microsoft.com/office/drawing/2014/main" id="{D2A09E57-97CC-67E5-1D55-7567282E6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276" y="2552700"/>
              <a:ext cx="2453868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" name="Rectangle 60">
              <a:extLst>
                <a:ext uri="{FF2B5EF4-FFF2-40B4-BE49-F238E27FC236}">
                  <a16:creationId xmlns:a16="http://schemas.microsoft.com/office/drawing/2014/main" id="{EED48FFF-B3D9-1841-924B-7052AD620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348" y="3264682"/>
              <a:ext cx="20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61">
              <a:extLst>
                <a:ext uri="{FF2B5EF4-FFF2-40B4-BE49-F238E27FC236}">
                  <a16:creationId xmlns:a16="http://schemas.microsoft.com/office/drawing/2014/main" id="{BF0ED6D6-F1B8-E086-074C-1802C24B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3264682"/>
              <a:ext cx="20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Rectangle 62">
              <a:extLst>
                <a:ext uri="{FF2B5EF4-FFF2-40B4-BE49-F238E27FC236}">
                  <a16:creationId xmlns:a16="http://schemas.microsoft.com/office/drawing/2014/main" id="{9D9328E1-0ADE-D741-432D-4070678D9B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72024" y="8701757"/>
              <a:ext cx="11750931" cy="56361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Rectangle 63">
              <a:extLst>
                <a:ext uri="{FF2B5EF4-FFF2-40B4-BE49-F238E27FC236}">
                  <a16:creationId xmlns:a16="http://schemas.microsoft.com/office/drawing/2014/main" id="{F9BECAC5-4083-9D7F-3EB7-9AEA830FB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6800" y="3238500"/>
              <a:ext cx="19046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07">
              <a:extLst>
                <a:ext uri="{FF2B5EF4-FFF2-40B4-BE49-F238E27FC236}">
                  <a16:creationId xmlns:a16="http://schemas.microsoft.com/office/drawing/2014/main" id="{2710B1CF-1EEA-70C4-A602-046626C9D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025" y="2577122"/>
              <a:ext cx="1903552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BE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08">
              <a:extLst>
                <a:ext uri="{FF2B5EF4-FFF2-40B4-BE49-F238E27FC236}">
                  <a16:creationId xmlns:a16="http://schemas.microsoft.com/office/drawing/2014/main" id="{C01E524D-1E56-C458-A4F5-AE6A82DF8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372" y="2577122"/>
              <a:ext cx="1903552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BE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" name="Rectangle 111">
              <a:extLst>
                <a:ext uri="{FF2B5EF4-FFF2-40B4-BE49-F238E27FC236}">
                  <a16:creationId xmlns:a16="http://schemas.microsoft.com/office/drawing/2014/main" id="{3C5CDDFE-17E3-CB7F-20ED-203BD3862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025" y="3250591"/>
              <a:ext cx="11743821" cy="56360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12">
              <a:extLst>
                <a:ext uri="{FF2B5EF4-FFF2-40B4-BE49-F238E27FC236}">
                  <a16:creationId xmlns:a16="http://schemas.microsoft.com/office/drawing/2014/main" id="{68882151-FBA1-E4C7-F84F-6594C0BE71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0451" y="2737741"/>
              <a:ext cx="186446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2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2 w 186"/>
                <a:gd name="T13" fmla="*/ 284 h 284"/>
                <a:gd name="T14" fmla="*/ 82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6 w 186"/>
                <a:gd name="T29" fmla="*/ 56 h 284"/>
                <a:gd name="T30" fmla="*/ 40 w 186"/>
                <a:gd name="T31" fmla="*/ 20 h 284"/>
                <a:gd name="T32" fmla="*/ 58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6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8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2 w 186"/>
                <a:gd name="T59" fmla="*/ 252 h 284"/>
                <a:gd name="T60" fmla="*/ 94 w 186"/>
                <a:gd name="T61" fmla="*/ 254 h 284"/>
                <a:gd name="T62" fmla="*/ 118 w 186"/>
                <a:gd name="T63" fmla="*/ 246 h 284"/>
                <a:gd name="T64" fmla="*/ 136 w 186"/>
                <a:gd name="T65" fmla="*/ 224 h 284"/>
                <a:gd name="T66" fmla="*/ 146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4 w 186"/>
                <a:gd name="T79" fmla="*/ 28 h 284"/>
                <a:gd name="T80" fmla="*/ 72 w 186"/>
                <a:gd name="T81" fmla="*/ 36 h 284"/>
                <a:gd name="T82" fmla="*/ 54 w 186"/>
                <a:gd name="T83" fmla="*/ 58 h 284"/>
                <a:gd name="T84" fmla="*/ 42 w 186"/>
                <a:gd name="T85" fmla="*/ 94 h 284"/>
                <a:gd name="T86" fmla="*/ 38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13">
              <a:extLst>
                <a:ext uri="{FF2B5EF4-FFF2-40B4-BE49-F238E27FC236}">
                  <a16:creationId xmlns:a16="http://schemas.microsoft.com/office/drawing/2014/main" id="{C86D3261-6645-2FD8-B41D-E21D4CDBF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040" y="2743376"/>
              <a:ext cx="90217" cy="386048"/>
            </a:xfrm>
            <a:custGeom>
              <a:avLst/>
              <a:gdLst>
                <a:gd name="T0" fmla="*/ 56 w 90"/>
                <a:gd name="T1" fmla="*/ 34 h 274"/>
                <a:gd name="T2" fmla="*/ 54 w 90"/>
                <a:gd name="T3" fmla="*/ 34 h 274"/>
                <a:gd name="T4" fmla="*/ 6 w 90"/>
                <a:gd name="T5" fmla="*/ 60 h 274"/>
                <a:gd name="T6" fmla="*/ 0 w 90"/>
                <a:gd name="T7" fmla="*/ 32 h 274"/>
                <a:gd name="T8" fmla="*/ 60 w 90"/>
                <a:gd name="T9" fmla="*/ 0 h 274"/>
                <a:gd name="T10" fmla="*/ 90 w 90"/>
                <a:gd name="T11" fmla="*/ 0 h 274"/>
                <a:gd name="T12" fmla="*/ 90 w 90"/>
                <a:gd name="T13" fmla="*/ 274 h 274"/>
                <a:gd name="T14" fmla="*/ 56 w 90"/>
                <a:gd name="T15" fmla="*/ 274 h 274"/>
                <a:gd name="T16" fmla="*/ 56 w 90"/>
                <a:gd name="T17" fmla="*/ 3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274">
                  <a:moveTo>
                    <a:pt x="56" y="34"/>
                  </a:moveTo>
                  <a:lnTo>
                    <a:pt x="54" y="34"/>
                  </a:lnTo>
                  <a:lnTo>
                    <a:pt x="6" y="60"/>
                  </a:lnTo>
                  <a:lnTo>
                    <a:pt x="0" y="32"/>
                  </a:lnTo>
                  <a:lnTo>
                    <a:pt x="60" y="0"/>
                  </a:lnTo>
                  <a:lnTo>
                    <a:pt x="90" y="0"/>
                  </a:lnTo>
                  <a:lnTo>
                    <a:pt x="90" y="274"/>
                  </a:lnTo>
                  <a:lnTo>
                    <a:pt x="56" y="274"/>
                  </a:lnTo>
                  <a:lnTo>
                    <a:pt x="56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14">
              <a:extLst>
                <a:ext uri="{FF2B5EF4-FFF2-40B4-BE49-F238E27FC236}">
                  <a16:creationId xmlns:a16="http://schemas.microsoft.com/office/drawing/2014/main" id="{943371C7-0E5C-A34F-2E10-6C7880089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3784" y="2737741"/>
              <a:ext cx="188451" cy="400137"/>
            </a:xfrm>
            <a:custGeom>
              <a:avLst/>
              <a:gdLst>
                <a:gd name="T0" fmla="*/ 188 w 188"/>
                <a:gd name="T1" fmla="*/ 138 h 284"/>
                <a:gd name="T2" fmla="*/ 180 w 188"/>
                <a:gd name="T3" fmla="*/ 200 h 284"/>
                <a:gd name="T4" fmla="*/ 162 w 188"/>
                <a:gd name="T5" fmla="*/ 246 h 284"/>
                <a:gd name="T6" fmla="*/ 148 w 188"/>
                <a:gd name="T7" fmla="*/ 262 h 284"/>
                <a:gd name="T8" fmla="*/ 132 w 188"/>
                <a:gd name="T9" fmla="*/ 274 h 284"/>
                <a:gd name="T10" fmla="*/ 114 w 188"/>
                <a:gd name="T11" fmla="*/ 282 h 284"/>
                <a:gd name="T12" fmla="*/ 92 w 188"/>
                <a:gd name="T13" fmla="*/ 284 h 284"/>
                <a:gd name="T14" fmla="*/ 82 w 188"/>
                <a:gd name="T15" fmla="*/ 282 h 284"/>
                <a:gd name="T16" fmla="*/ 64 w 188"/>
                <a:gd name="T17" fmla="*/ 278 h 284"/>
                <a:gd name="T18" fmla="*/ 46 w 188"/>
                <a:gd name="T19" fmla="*/ 270 h 284"/>
                <a:gd name="T20" fmla="*/ 26 w 188"/>
                <a:gd name="T21" fmla="*/ 248 h 284"/>
                <a:gd name="T22" fmla="*/ 8 w 188"/>
                <a:gd name="T23" fmla="*/ 202 h 284"/>
                <a:gd name="T24" fmla="*/ 0 w 188"/>
                <a:gd name="T25" fmla="*/ 142 h 284"/>
                <a:gd name="T26" fmla="*/ 2 w 188"/>
                <a:gd name="T27" fmla="*/ 110 h 284"/>
                <a:gd name="T28" fmla="*/ 16 w 188"/>
                <a:gd name="T29" fmla="*/ 56 h 284"/>
                <a:gd name="T30" fmla="*/ 42 w 188"/>
                <a:gd name="T31" fmla="*/ 20 h 284"/>
                <a:gd name="T32" fmla="*/ 58 w 188"/>
                <a:gd name="T33" fmla="*/ 8 h 284"/>
                <a:gd name="T34" fmla="*/ 76 w 188"/>
                <a:gd name="T35" fmla="*/ 2 h 284"/>
                <a:gd name="T36" fmla="*/ 96 w 188"/>
                <a:gd name="T37" fmla="*/ 0 h 284"/>
                <a:gd name="T38" fmla="*/ 106 w 188"/>
                <a:gd name="T39" fmla="*/ 0 h 284"/>
                <a:gd name="T40" fmla="*/ 126 w 188"/>
                <a:gd name="T41" fmla="*/ 4 h 284"/>
                <a:gd name="T42" fmla="*/ 142 w 188"/>
                <a:gd name="T43" fmla="*/ 14 h 284"/>
                <a:gd name="T44" fmla="*/ 164 w 188"/>
                <a:gd name="T45" fmla="*/ 36 h 284"/>
                <a:gd name="T46" fmla="*/ 180 w 188"/>
                <a:gd name="T47" fmla="*/ 80 h 284"/>
                <a:gd name="T48" fmla="*/ 188 w 188"/>
                <a:gd name="T49" fmla="*/ 138 h 284"/>
                <a:gd name="T50" fmla="*/ 38 w 188"/>
                <a:gd name="T51" fmla="*/ 142 h 284"/>
                <a:gd name="T52" fmla="*/ 38 w 188"/>
                <a:gd name="T53" fmla="*/ 168 h 284"/>
                <a:gd name="T54" fmla="*/ 46 w 188"/>
                <a:gd name="T55" fmla="*/ 210 h 284"/>
                <a:gd name="T56" fmla="*/ 62 w 188"/>
                <a:gd name="T57" fmla="*/ 238 h 284"/>
                <a:gd name="T58" fmla="*/ 82 w 188"/>
                <a:gd name="T59" fmla="*/ 252 h 284"/>
                <a:gd name="T60" fmla="*/ 94 w 188"/>
                <a:gd name="T61" fmla="*/ 254 h 284"/>
                <a:gd name="T62" fmla="*/ 118 w 188"/>
                <a:gd name="T63" fmla="*/ 246 h 284"/>
                <a:gd name="T64" fmla="*/ 136 w 188"/>
                <a:gd name="T65" fmla="*/ 224 h 284"/>
                <a:gd name="T66" fmla="*/ 146 w 188"/>
                <a:gd name="T67" fmla="*/ 188 h 284"/>
                <a:gd name="T68" fmla="*/ 150 w 188"/>
                <a:gd name="T69" fmla="*/ 140 h 284"/>
                <a:gd name="T70" fmla="*/ 148 w 188"/>
                <a:gd name="T71" fmla="*/ 116 h 284"/>
                <a:gd name="T72" fmla="*/ 142 w 188"/>
                <a:gd name="T73" fmla="*/ 76 h 284"/>
                <a:gd name="T74" fmla="*/ 128 w 188"/>
                <a:gd name="T75" fmla="*/ 46 h 284"/>
                <a:gd name="T76" fmla="*/ 108 w 188"/>
                <a:gd name="T77" fmla="*/ 30 h 284"/>
                <a:gd name="T78" fmla="*/ 94 w 188"/>
                <a:gd name="T79" fmla="*/ 28 h 284"/>
                <a:gd name="T80" fmla="*/ 72 w 188"/>
                <a:gd name="T81" fmla="*/ 36 h 284"/>
                <a:gd name="T82" fmla="*/ 54 w 188"/>
                <a:gd name="T83" fmla="*/ 58 h 284"/>
                <a:gd name="T84" fmla="*/ 42 w 188"/>
                <a:gd name="T85" fmla="*/ 94 h 284"/>
                <a:gd name="T86" fmla="*/ 38 w 188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" h="284">
                  <a:moveTo>
                    <a:pt x="188" y="138"/>
                  </a:moveTo>
                  <a:lnTo>
                    <a:pt x="188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4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4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40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8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8" y="36"/>
                  </a:lnTo>
                  <a:lnTo>
                    <a:pt x="42" y="20"/>
                  </a:lnTo>
                  <a:lnTo>
                    <a:pt x="50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4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8" y="138"/>
                  </a:lnTo>
                  <a:lnTo>
                    <a:pt x="188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4" y="226"/>
                  </a:lnTo>
                  <a:lnTo>
                    <a:pt x="62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50" y="140"/>
                  </a:lnTo>
                  <a:lnTo>
                    <a:pt x="150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8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8" y="74"/>
                  </a:lnTo>
                  <a:lnTo>
                    <a:pt x="42" y="94"/>
                  </a:lnTo>
                  <a:lnTo>
                    <a:pt x="40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15">
              <a:extLst>
                <a:ext uri="{FF2B5EF4-FFF2-40B4-BE49-F238E27FC236}">
                  <a16:creationId xmlns:a16="http://schemas.microsoft.com/office/drawing/2014/main" id="{1FB152D9-7A40-10B7-A432-4E48CB043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313" y="2737741"/>
              <a:ext cx="175420" cy="391684"/>
            </a:xfrm>
            <a:custGeom>
              <a:avLst/>
              <a:gdLst>
                <a:gd name="T0" fmla="*/ 0 w 175"/>
                <a:gd name="T1" fmla="*/ 278 h 278"/>
                <a:gd name="T2" fmla="*/ 0 w 175"/>
                <a:gd name="T3" fmla="*/ 256 h 278"/>
                <a:gd name="T4" fmla="*/ 30 w 175"/>
                <a:gd name="T5" fmla="*/ 228 h 278"/>
                <a:gd name="T6" fmla="*/ 30 w 175"/>
                <a:gd name="T7" fmla="*/ 228 h 278"/>
                <a:gd name="T8" fmla="*/ 76 w 175"/>
                <a:gd name="T9" fmla="*/ 184 h 278"/>
                <a:gd name="T10" fmla="*/ 94 w 175"/>
                <a:gd name="T11" fmla="*/ 164 h 278"/>
                <a:gd name="T12" fmla="*/ 108 w 175"/>
                <a:gd name="T13" fmla="*/ 146 h 278"/>
                <a:gd name="T14" fmla="*/ 117 w 175"/>
                <a:gd name="T15" fmla="*/ 130 h 278"/>
                <a:gd name="T16" fmla="*/ 125 w 175"/>
                <a:gd name="T17" fmla="*/ 114 h 278"/>
                <a:gd name="T18" fmla="*/ 129 w 175"/>
                <a:gd name="T19" fmla="*/ 100 h 278"/>
                <a:gd name="T20" fmla="*/ 131 w 175"/>
                <a:gd name="T21" fmla="*/ 84 h 278"/>
                <a:gd name="T22" fmla="*/ 131 w 175"/>
                <a:gd name="T23" fmla="*/ 84 h 278"/>
                <a:gd name="T24" fmla="*/ 131 w 175"/>
                <a:gd name="T25" fmla="*/ 74 h 278"/>
                <a:gd name="T26" fmla="*/ 129 w 175"/>
                <a:gd name="T27" fmla="*/ 64 h 278"/>
                <a:gd name="T28" fmla="*/ 125 w 175"/>
                <a:gd name="T29" fmla="*/ 54 h 278"/>
                <a:gd name="T30" fmla="*/ 119 w 175"/>
                <a:gd name="T31" fmla="*/ 46 h 278"/>
                <a:gd name="T32" fmla="*/ 113 w 175"/>
                <a:gd name="T33" fmla="*/ 40 h 278"/>
                <a:gd name="T34" fmla="*/ 104 w 175"/>
                <a:gd name="T35" fmla="*/ 34 h 278"/>
                <a:gd name="T36" fmla="*/ 92 w 175"/>
                <a:gd name="T37" fmla="*/ 32 h 278"/>
                <a:gd name="T38" fmla="*/ 78 w 175"/>
                <a:gd name="T39" fmla="*/ 30 h 278"/>
                <a:gd name="T40" fmla="*/ 78 w 175"/>
                <a:gd name="T41" fmla="*/ 30 h 278"/>
                <a:gd name="T42" fmla="*/ 60 w 175"/>
                <a:gd name="T43" fmla="*/ 32 h 278"/>
                <a:gd name="T44" fmla="*/ 44 w 175"/>
                <a:gd name="T45" fmla="*/ 38 h 278"/>
                <a:gd name="T46" fmla="*/ 30 w 175"/>
                <a:gd name="T47" fmla="*/ 46 h 278"/>
                <a:gd name="T48" fmla="*/ 20 w 175"/>
                <a:gd name="T49" fmla="*/ 54 h 278"/>
                <a:gd name="T50" fmla="*/ 8 w 175"/>
                <a:gd name="T51" fmla="*/ 28 h 278"/>
                <a:gd name="T52" fmla="*/ 8 w 175"/>
                <a:gd name="T53" fmla="*/ 28 h 278"/>
                <a:gd name="T54" fmla="*/ 24 w 175"/>
                <a:gd name="T55" fmla="*/ 16 h 278"/>
                <a:gd name="T56" fmla="*/ 42 w 175"/>
                <a:gd name="T57" fmla="*/ 8 h 278"/>
                <a:gd name="T58" fmla="*/ 62 w 175"/>
                <a:gd name="T59" fmla="*/ 2 h 278"/>
                <a:gd name="T60" fmla="*/ 86 w 175"/>
                <a:gd name="T61" fmla="*/ 0 h 278"/>
                <a:gd name="T62" fmla="*/ 86 w 175"/>
                <a:gd name="T63" fmla="*/ 0 h 278"/>
                <a:gd name="T64" fmla="*/ 106 w 175"/>
                <a:gd name="T65" fmla="*/ 2 h 278"/>
                <a:gd name="T66" fmla="*/ 123 w 175"/>
                <a:gd name="T67" fmla="*/ 6 h 278"/>
                <a:gd name="T68" fmla="*/ 137 w 175"/>
                <a:gd name="T69" fmla="*/ 14 h 278"/>
                <a:gd name="T70" fmla="*/ 149 w 175"/>
                <a:gd name="T71" fmla="*/ 24 h 278"/>
                <a:gd name="T72" fmla="*/ 157 w 175"/>
                <a:gd name="T73" fmla="*/ 36 h 278"/>
                <a:gd name="T74" fmla="*/ 163 w 175"/>
                <a:gd name="T75" fmla="*/ 50 h 278"/>
                <a:gd name="T76" fmla="*/ 167 w 175"/>
                <a:gd name="T77" fmla="*/ 64 h 278"/>
                <a:gd name="T78" fmla="*/ 169 w 175"/>
                <a:gd name="T79" fmla="*/ 80 h 278"/>
                <a:gd name="T80" fmla="*/ 169 w 175"/>
                <a:gd name="T81" fmla="*/ 80 h 278"/>
                <a:gd name="T82" fmla="*/ 167 w 175"/>
                <a:gd name="T83" fmla="*/ 98 h 278"/>
                <a:gd name="T84" fmla="*/ 161 w 175"/>
                <a:gd name="T85" fmla="*/ 116 h 278"/>
                <a:gd name="T86" fmla="*/ 153 w 175"/>
                <a:gd name="T87" fmla="*/ 134 h 278"/>
                <a:gd name="T88" fmla="*/ 143 w 175"/>
                <a:gd name="T89" fmla="*/ 152 h 278"/>
                <a:gd name="T90" fmla="*/ 129 w 175"/>
                <a:gd name="T91" fmla="*/ 170 h 278"/>
                <a:gd name="T92" fmla="*/ 113 w 175"/>
                <a:gd name="T93" fmla="*/ 188 h 278"/>
                <a:gd name="T94" fmla="*/ 74 w 175"/>
                <a:gd name="T95" fmla="*/ 226 h 278"/>
                <a:gd name="T96" fmla="*/ 54 w 175"/>
                <a:gd name="T97" fmla="*/ 248 h 278"/>
                <a:gd name="T98" fmla="*/ 54 w 175"/>
                <a:gd name="T99" fmla="*/ 248 h 278"/>
                <a:gd name="T100" fmla="*/ 175 w 175"/>
                <a:gd name="T101" fmla="*/ 248 h 278"/>
                <a:gd name="T102" fmla="*/ 175 w 175"/>
                <a:gd name="T103" fmla="*/ 278 h 278"/>
                <a:gd name="T104" fmla="*/ 0 w 175"/>
                <a:gd name="T10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78">
                  <a:moveTo>
                    <a:pt x="0" y="278"/>
                  </a:moveTo>
                  <a:lnTo>
                    <a:pt x="0" y="256"/>
                  </a:lnTo>
                  <a:lnTo>
                    <a:pt x="30" y="228"/>
                  </a:lnTo>
                  <a:lnTo>
                    <a:pt x="30" y="228"/>
                  </a:lnTo>
                  <a:lnTo>
                    <a:pt x="76" y="184"/>
                  </a:lnTo>
                  <a:lnTo>
                    <a:pt x="94" y="164"/>
                  </a:lnTo>
                  <a:lnTo>
                    <a:pt x="108" y="146"/>
                  </a:lnTo>
                  <a:lnTo>
                    <a:pt x="117" y="130"/>
                  </a:lnTo>
                  <a:lnTo>
                    <a:pt x="125" y="114"/>
                  </a:lnTo>
                  <a:lnTo>
                    <a:pt x="129" y="100"/>
                  </a:lnTo>
                  <a:lnTo>
                    <a:pt x="131" y="84"/>
                  </a:lnTo>
                  <a:lnTo>
                    <a:pt x="131" y="84"/>
                  </a:lnTo>
                  <a:lnTo>
                    <a:pt x="131" y="74"/>
                  </a:lnTo>
                  <a:lnTo>
                    <a:pt x="129" y="64"/>
                  </a:lnTo>
                  <a:lnTo>
                    <a:pt x="125" y="54"/>
                  </a:lnTo>
                  <a:lnTo>
                    <a:pt x="119" y="46"/>
                  </a:lnTo>
                  <a:lnTo>
                    <a:pt x="113" y="40"/>
                  </a:lnTo>
                  <a:lnTo>
                    <a:pt x="104" y="34"/>
                  </a:lnTo>
                  <a:lnTo>
                    <a:pt x="92" y="32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60" y="32"/>
                  </a:lnTo>
                  <a:lnTo>
                    <a:pt x="44" y="38"/>
                  </a:lnTo>
                  <a:lnTo>
                    <a:pt x="30" y="46"/>
                  </a:lnTo>
                  <a:lnTo>
                    <a:pt x="20" y="5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24" y="16"/>
                  </a:lnTo>
                  <a:lnTo>
                    <a:pt x="42" y="8"/>
                  </a:lnTo>
                  <a:lnTo>
                    <a:pt x="62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6" y="2"/>
                  </a:lnTo>
                  <a:lnTo>
                    <a:pt x="123" y="6"/>
                  </a:lnTo>
                  <a:lnTo>
                    <a:pt x="137" y="14"/>
                  </a:lnTo>
                  <a:lnTo>
                    <a:pt x="149" y="24"/>
                  </a:lnTo>
                  <a:lnTo>
                    <a:pt x="157" y="36"/>
                  </a:lnTo>
                  <a:lnTo>
                    <a:pt x="163" y="50"/>
                  </a:lnTo>
                  <a:lnTo>
                    <a:pt x="167" y="64"/>
                  </a:lnTo>
                  <a:lnTo>
                    <a:pt x="169" y="80"/>
                  </a:lnTo>
                  <a:lnTo>
                    <a:pt x="169" y="80"/>
                  </a:lnTo>
                  <a:lnTo>
                    <a:pt x="167" y="98"/>
                  </a:lnTo>
                  <a:lnTo>
                    <a:pt x="161" y="116"/>
                  </a:lnTo>
                  <a:lnTo>
                    <a:pt x="153" y="134"/>
                  </a:lnTo>
                  <a:lnTo>
                    <a:pt x="143" y="152"/>
                  </a:lnTo>
                  <a:lnTo>
                    <a:pt x="129" y="170"/>
                  </a:lnTo>
                  <a:lnTo>
                    <a:pt x="113" y="188"/>
                  </a:lnTo>
                  <a:lnTo>
                    <a:pt x="74" y="226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175" y="248"/>
                  </a:lnTo>
                  <a:lnTo>
                    <a:pt x="175" y="27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26">
              <a:extLst>
                <a:ext uri="{FF2B5EF4-FFF2-40B4-BE49-F238E27FC236}">
                  <a16:creationId xmlns:a16="http://schemas.microsoft.com/office/drawing/2014/main" id="{FCCCA50D-9C7C-7E99-2372-AD6FE3AFD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739" y="2732104"/>
              <a:ext cx="136326" cy="377595"/>
            </a:xfrm>
            <a:custGeom>
              <a:avLst/>
              <a:gdLst>
                <a:gd name="T0" fmla="*/ 96 w 136"/>
                <a:gd name="T1" fmla="*/ 134 h 268"/>
                <a:gd name="T2" fmla="*/ 0 w 136"/>
                <a:gd name="T3" fmla="*/ 228 h 268"/>
                <a:gd name="T4" fmla="*/ 0 w 136"/>
                <a:gd name="T5" fmla="*/ 268 h 268"/>
                <a:gd name="T6" fmla="*/ 136 w 136"/>
                <a:gd name="T7" fmla="*/ 134 h 268"/>
                <a:gd name="T8" fmla="*/ 0 w 136"/>
                <a:gd name="T9" fmla="*/ 0 h 268"/>
                <a:gd name="T10" fmla="*/ 0 w 136"/>
                <a:gd name="T11" fmla="*/ 40 h 268"/>
                <a:gd name="T12" fmla="*/ 96 w 136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68">
                  <a:moveTo>
                    <a:pt x="96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6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6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127">
              <a:extLst>
                <a:ext uri="{FF2B5EF4-FFF2-40B4-BE49-F238E27FC236}">
                  <a16:creationId xmlns:a16="http://schemas.microsoft.com/office/drawing/2014/main" id="{117341BC-04C2-6198-FEBD-EBCC9B8AD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739" y="2901177"/>
              <a:ext cx="942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" name="Rectangle 128">
              <a:extLst>
                <a:ext uri="{FF2B5EF4-FFF2-40B4-BE49-F238E27FC236}">
                  <a16:creationId xmlns:a16="http://schemas.microsoft.com/office/drawing/2014/main" id="{B901DD2B-E49E-3929-BEC8-28C9D0DCE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7446" y="2901177"/>
              <a:ext cx="942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29">
              <a:extLst>
                <a:ext uri="{FF2B5EF4-FFF2-40B4-BE49-F238E27FC236}">
                  <a16:creationId xmlns:a16="http://schemas.microsoft.com/office/drawing/2014/main" id="{B283BBE3-D24B-A719-6640-546E36508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002" y="2732104"/>
              <a:ext cx="134321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30">
              <a:extLst>
                <a:ext uri="{FF2B5EF4-FFF2-40B4-BE49-F238E27FC236}">
                  <a16:creationId xmlns:a16="http://schemas.microsoft.com/office/drawing/2014/main" id="{D629A39B-66A8-11B6-8772-2A0E5AD05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002" y="2901177"/>
              <a:ext cx="92220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31">
              <a:extLst>
                <a:ext uri="{FF2B5EF4-FFF2-40B4-BE49-F238E27FC236}">
                  <a16:creationId xmlns:a16="http://schemas.microsoft.com/office/drawing/2014/main" id="{108A192F-018A-28AC-57AE-435F861AC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704" y="2901177"/>
              <a:ext cx="942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AA60C3B0-ABF6-494A-A548-7AE79DCBE29E}"/>
              </a:ext>
            </a:extLst>
          </p:cNvPr>
          <p:cNvSpPr/>
          <p:nvPr/>
        </p:nvSpPr>
        <p:spPr>
          <a:xfrm>
            <a:off x="14006726" y="4404844"/>
            <a:ext cx="3719779" cy="2643320"/>
          </a:xfrm>
          <a:prstGeom prst="roundRect">
            <a:avLst>
              <a:gd name="adj" fmla="val 90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오른쪽 화살표[R] 49">
            <a:extLst>
              <a:ext uri="{FF2B5EF4-FFF2-40B4-BE49-F238E27FC236}">
                <a16:creationId xmlns:a16="http://schemas.microsoft.com/office/drawing/2014/main" id="{0E87D231-F73B-1FD0-9AE5-784334A49F5A}"/>
              </a:ext>
            </a:extLst>
          </p:cNvPr>
          <p:cNvSpPr/>
          <p:nvPr/>
        </p:nvSpPr>
        <p:spPr>
          <a:xfrm>
            <a:off x="12696929" y="5092243"/>
            <a:ext cx="1209228" cy="947497"/>
          </a:xfrm>
          <a:prstGeom prst="rightArrow">
            <a:avLst/>
          </a:prstGeom>
          <a:solidFill>
            <a:srgbClr val="8EBEFD"/>
          </a:solidFill>
          <a:ln>
            <a:solidFill>
              <a:srgbClr val="598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A2B4AD-FCD0-6FDC-8A72-FF4FA60F3DE5}"/>
              </a:ext>
            </a:extLst>
          </p:cNvPr>
          <p:cNvSpPr txBox="1"/>
          <p:nvPr/>
        </p:nvSpPr>
        <p:spPr>
          <a:xfrm>
            <a:off x="875405" y="4501202"/>
            <a:ext cx="3788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Train &amp; Valid </a:t>
            </a:r>
            <a:r>
              <a:rPr kumimoji="1" lang="ko-KR" altLang="en-US" sz="2400" b="1" dirty="0"/>
              <a:t>데이터로 분리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E71E870-E3FC-E7E5-48D5-51E40DE23871}"/>
              </a:ext>
            </a:extLst>
          </p:cNvPr>
          <p:cNvGraphicFramePr>
            <a:graphicFrameLocks noGrp="1"/>
          </p:cNvGraphicFramePr>
          <p:nvPr/>
        </p:nvGraphicFramePr>
        <p:xfrm>
          <a:off x="880595" y="5712462"/>
          <a:ext cx="3490797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046">
                  <a:extLst>
                    <a:ext uri="{9D8B030D-6E8A-4147-A177-3AD203B41FA5}">
                      <a16:colId xmlns:a16="http://schemas.microsoft.com/office/drawing/2014/main" val="18065041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54610979"/>
                    </a:ext>
                  </a:extLst>
                </a:gridCol>
                <a:gridCol w="1581151">
                  <a:extLst>
                    <a:ext uri="{9D8B030D-6E8A-4147-A177-3AD203B41FA5}">
                      <a16:colId xmlns:a16="http://schemas.microsoft.com/office/drawing/2014/main" val="2096488570"/>
                    </a:ext>
                  </a:extLst>
                </a:gridCol>
              </a:tblGrid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Train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Valid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466175"/>
                  </a:ext>
                </a:extLst>
              </a:tr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089612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1C227AC-DFA5-AF46-D87E-DDD04A14E871}"/>
              </a:ext>
            </a:extLst>
          </p:cNvPr>
          <p:cNvSpPr txBox="1"/>
          <p:nvPr/>
        </p:nvSpPr>
        <p:spPr>
          <a:xfrm>
            <a:off x="5060539" y="4114473"/>
            <a:ext cx="3121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/>
              <a:t>AutoML</a:t>
            </a:r>
            <a:endParaRPr kumimoji="1" lang="en-US" altLang="ko-KR" sz="2400" b="1" dirty="0"/>
          </a:p>
          <a:p>
            <a:r>
              <a:rPr kumimoji="1" lang="en-US" altLang="ko-KR" sz="2400" b="1" dirty="0" err="1"/>
              <a:t>Pycaret</a:t>
            </a:r>
            <a:r>
              <a:rPr kumimoji="1" lang="ko-KR" altLang="en-US" sz="2400" b="1" dirty="0" err="1"/>
              <a:t>으로</a:t>
            </a:r>
            <a:r>
              <a:rPr kumimoji="1" lang="ko-KR" altLang="en-US" sz="2400" b="1" dirty="0"/>
              <a:t> 모델 비교</a:t>
            </a: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8F84C451-B11C-DE37-E2E3-938D62225983}"/>
              </a:ext>
            </a:extLst>
          </p:cNvPr>
          <p:cNvSpPr/>
          <p:nvPr/>
        </p:nvSpPr>
        <p:spPr>
          <a:xfrm>
            <a:off x="13975494" y="4031047"/>
            <a:ext cx="3779106" cy="830997"/>
          </a:xfrm>
          <a:prstGeom prst="roundRect">
            <a:avLst>
              <a:gd name="adj" fmla="val 50000"/>
            </a:avLst>
          </a:prstGeom>
          <a:solidFill>
            <a:srgbClr val="8EBEFD"/>
          </a:solidFill>
          <a:ln>
            <a:solidFill>
              <a:srgbClr val="598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DATA</a:t>
            </a:r>
            <a:r>
              <a:rPr kumimoji="1"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결과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2C5D1154-54EC-3AD3-1777-46B6B20F93C0}"/>
              </a:ext>
            </a:extLst>
          </p:cNvPr>
          <p:cNvGraphicFramePr>
            <a:graphicFrameLocks noGrp="1"/>
          </p:cNvGraphicFramePr>
          <p:nvPr/>
        </p:nvGraphicFramePr>
        <p:xfrm>
          <a:off x="4924096" y="5358059"/>
          <a:ext cx="3441032" cy="229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048">
                  <a:extLst>
                    <a:ext uri="{9D8B030D-6E8A-4147-A177-3AD203B41FA5}">
                      <a16:colId xmlns:a16="http://schemas.microsoft.com/office/drawing/2014/main" val="3103319844"/>
                    </a:ext>
                  </a:extLst>
                </a:gridCol>
                <a:gridCol w="1642973">
                  <a:extLst>
                    <a:ext uri="{9D8B030D-6E8A-4147-A177-3AD203B41FA5}">
                      <a16:colId xmlns:a16="http://schemas.microsoft.com/office/drawing/2014/main" val="2569608113"/>
                    </a:ext>
                  </a:extLst>
                </a:gridCol>
                <a:gridCol w="1147011">
                  <a:extLst>
                    <a:ext uri="{9D8B030D-6E8A-4147-A177-3AD203B41FA5}">
                      <a16:colId xmlns:a16="http://schemas.microsoft.com/office/drawing/2014/main" val="6439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altLang="ko-KR" dirty="0">
                          <a:effectLst/>
                        </a:rPr>
                        <a:t>Decision Tree 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0.9243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15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rf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 Classifier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0.9243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90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ada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 Boost Classifier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0.9243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94475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0DD995DB-3A95-6D5E-5768-628B9A9D0EB8}"/>
              </a:ext>
            </a:extLst>
          </p:cNvPr>
          <p:cNvGraphicFramePr>
            <a:graphicFrameLocks noGrp="1"/>
          </p:cNvGraphicFramePr>
          <p:nvPr/>
        </p:nvGraphicFramePr>
        <p:xfrm>
          <a:off x="14097000" y="5564357"/>
          <a:ext cx="3453902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951">
                  <a:extLst>
                    <a:ext uri="{9D8B030D-6E8A-4147-A177-3AD203B41FA5}">
                      <a16:colId xmlns:a16="http://schemas.microsoft.com/office/drawing/2014/main" val="376009760"/>
                    </a:ext>
                  </a:extLst>
                </a:gridCol>
                <a:gridCol w="1726951">
                  <a:extLst>
                    <a:ext uri="{9D8B030D-6E8A-4147-A177-3AD203B41FA5}">
                      <a16:colId xmlns:a16="http://schemas.microsoft.com/office/drawing/2014/main" val="42606982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0.9069767441860465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1536571"/>
                  </a:ext>
                </a:extLst>
              </a:tr>
            </a:tbl>
          </a:graphicData>
        </a:graphic>
      </p:graphicFrame>
      <p:sp>
        <p:nvSpPr>
          <p:cNvPr id="4" name="Rectangle 60">
            <a:extLst>
              <a:ext uri="{FF2B5EF4-FFF2-40B4-BE49-F238E27FC236}">
                <a16:creationId xmlns:a16="http://schemas.microsoft.com/office/drawing/2014/main" id="{2A212010-BEC6-991E-5C35-94EAB0290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0552" y="3238500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Rectangle 57">
            <a:extLst>
              <a:ext uri="{FF2B5EF4-FFF2-40B4-BE49-F238E27FC236}">
                <a16:creationId xmlns:a16="http://schemas.microsoft.com/office/drawing/2014/main" id="{22DF5902-D584-CE5A-92EF-D824AD0CF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9088" y="2552700"/>
            <a:ext cx="2453868" cy="687560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108">
            <a:extLst>
              <a:ext uri="{FF2B5EF4-FFF2-40B4-BE49-F238E27FC236}">
                <a16:creationId xmlns:a16="http://schemas.microsoft.com/office/drawing/2014/main" id="{9536E4AE-4D8A-DF12-C958-5C419D15F054}"/>
              </a:ext>
            </a:extLst>
          </p:cNvPr>
          <p:cNvSpPr>
            <a:spLocks/>
          </p:cNvSpPr>
          <p:nvPr/>
        </p:nvSpPr>
        <p:spPr bwMode="auto">
          <a:xfrm>
            <a:off x="8610600" y="2552700"/>
            <a:ext cx="1903552" cy="687560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BE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116">
            <a:extLst>
              <a:ext uri="{FF2B5EF4-FFF2-40B4-BE49-F238E27FC236}">
                <a16:creationId xmlns:a16="http://schemas.microsoft.com/office/drawing/2014/main" id="{1F54B78C-EB2A-C365-D838-D2AA12842C68}"/>
              </a:ext>
            </a:extLst>
          </p:cNvPr>
          <p:cNvSpPr>
            <a:spLocks noEditPoints="1"/>
          </p:cNvSpPr>
          <p:nvPr/>
        </p:nvSpPr>
        <p:spPr bwMode="auto">
          <a:xfrm>
            <a:off x="8763000" y="2705100"/>
            <a:ext cx="205047" cy="400137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0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0 w 186"/>
              <a:gd name="T13" fmla="*/ 284 h 284"/>
              <a:gd name="T14" fmla="*/ 80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4 w 186"/>
              <a:gd name="T29" fmla="*/ 56 h 284"/>
              <a:gd name="T30" fmla="*/ 40 w 186"/>
              <a:gd name="T31" fmla="*/ 20 h 284"/>
              <a:gd name="T32" fmla="*/ 56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4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6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0 w 186"/>
              <a:gd name="T59" fmla="*/ 252 h 284"/>
              <a:gd name="T60" fmla="*/ 92 w 186"/>
              <a:gd name="T61" fmla="*/ 254 h 284"/>
              <a:gd name="T62" fmla="*/ 118 w 186"/>
              <a:gd name="T63" fmla="*/ 246 h 284"/>
              <a:gd name="T64" fmla="*/ 134 w 186"/>
              <a:gd name="T65" fmla="*/ 224 h 284"/>
              <a:gd name="T66" fmla="*/ 144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2 w 186"/>
              <a:gd name="T79" fmla="*/ 28 h 284"/>
              <a:gd name="T80" fmla="*/ 70 w 186"/>
              <a:gd name="T81" fmla="*/ 36 h 284"/>
              <a:gd name="T82" fmla="*/ 52 w 186"/>
              <a:gd name="T83" fmla="*/ 58 h 284"/>
              <a:gd name="T84" fmla="*/ 42 w 186"/>
              <a:gd name="T85" fmla="*/ 94 h 284"/>
              <a:gd name="T86" fmla="*/ 36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4" y="172"/>
                </a:lnTo>
                <a:lnTo>
                  <a:pt x="180" y="200"/>
                </a:lnTo>
                <a:lnTo>
                  <a:pt x="172" y="226"/>
                </a:lnTo>
                <a:lnTo>
                  <a:pt x="160" y="246"/>
                </a:lnTo>
                <a:lnTo>
                  <a:pt x="154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0" y="284"/>
                </a:lnTo>
                <a:lnTo>
                  <a:pt x="90" y="284"/>
                </a:lnTo>
                <a:lnTo>
                  <a:pt x="80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4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6" y="82"/>
                </a:lnTo>
                <a:lnTo>
                  <a:pt x="14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6" y="8"/>
                </a:lnTo>
                <a:lnTo>
                  <a:pt x="66" y="4"/>
                </a:lnTo>
                <a:lnTo>
                  <a:pt x="76" y="2"/>
                </a:lnTo>
                <a:lnTo>
                  <a:pt x="84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4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2" y="56"/>
                </a:lnTo>
                <a:lnTo>
                  <a:pt x="180" y="80"/>
                </a:lnTo>
                <a:lnTo>
                  <a:pt x="184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6" y="142"/>
                </a:moveTo>
                <a:lnTo>
                  <a:pt x="36" y="142"/>
                </a:lnTo>
                <a:lnTo>
                  <a:pt x="38" y="168"/>
                </a:lnTo>
                <a:lnTo>
                  <a:pt x="40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0" y="252"/>
                </a:lnTo>
                <a:lnTo>
                  <a:pt x="92" y="254"/>
                </a:lnTo>
                <a:lnTo>
                  <a:pt x="92" y="254"/>
                </a:lnTo>
                <a:lnTo>
                  <a:pt x="106" y="252"/>
                </a:lnTo>
                <a:lnTo>
                  <a:pt x="118" y="246"/>
                </a:lnTo>
                <a:lnTo>
                  <a:pt x="126" y="238"/>
                </a:lnTo>
                <a:lnTo>
                  <a:pt x="134" y="224"/>
                </a:lnTo>
                <a:lnTo>
                  <a:pt x="140" y="208"/>
                </a:lnTo>
                <a:lnTo>
                  <a:pt x="144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2" y="28"/>
                </a:lnTo>
                <a:lnTo>
                  <a:pt x="92" y="28"/>
                </a:lnTo>
                <a:lnTo>
                  <a:pt x="82" y="30"/>
                </a:lnTo>
                <a:lnTo>
                  <a:pt x="70" y="36"/>
                </a:lnTo>
                <a:lnTo>
                  <a:pt x="60" y="44"/>
                </a:lnTo>
                <a:lnTo>
                  <a:pt x="52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6" y="142"/>
                </a:lnTo>
                <a:lnTo>
                  <a:pt x="36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117">
            <a:extLst>
              <a:ext uri="{FF2B5EF4-FFF2-40B4-BE49-F238E27FC236}">
                <a16:creationId xmlns:a16="http://schemas.microsoft.com/office/drawing/2014/main" id="{E45D71E8-692A-8086-69F9-80351A27C73E}"/>
              </a:ext>
            </a:extLst>
          </p:cNvPr>
          <p:cNvSpPr>
            <a:spLocks/>
          </p:cNvSpPr>
          <p:nvPr/>
        </p:nvSpPr>
        <p:spPr bwMode="auto">
          <a:xfrm>
            <a:off x="9003324" y="2705100"/>
            <a:ext cx="189613" cy="400137"/>
          </a:xfrm>
          <a:custGeom>
            <a:avLst/>
            <a:gdLst>
              <a:gd name="T0" fmla="*/ 10 w 172"/>
              <a:gd name="T1" fmla="*/ 236 h 284"/>
              <a:gd name="T2" fmla="*/ 36 w 172"/>
              <a:gd name="T3" fmla="*/ 248 h 284"/>
              <a:gd name="T4" fmla="*/ 72 w 172"/>
              <a:gd name="T5" fmla="*/ 254 h 284"/>
              <a:gd name="T6" fmla="*/ 88 w 172"/>
              <a:gd name="T7" fmla="*/ 252 h 284"/>
              <a:gd name="T8" fmla="*/ 112 w 172"/>
              <a:gd name="T9" fmla="*/ 242 h 284"/>
              <a:gd name="T10" fmla="*/ 126 w 172"/>
              <a:gd name="T11" fmla="*/ 228 h 284"/>
              <a:gd name="T12" fmla="*/ 132 w 172"/>
              <a:gd name="T13" fmla="*/ 210 h 284"/>
              <a:gd name="T14" fmla="*/ 134 w 172"/>
              <a:gd name="T15" fmla="*/ 200 h 284"/>
              <a:gd name="T16" fmla="*/ 128 w 172"/>
              <a:gd name="T17" fmla="*/ 176 h 284"/>
              <a:gd name="T18" fmla="*/ 112 w 172"/>
              <a:gd name="T19" fmla="*/ 158 h 284"/>
              <a:gd name="T20" fmla="*/ 88 w 172"/>
              <a:gd name="T21" fmla="*/ 148 h 284"/>
              <a:gd name="T22" fmla="*/ 62 w 172"/>
              <a:gd name="T23" fmla="*/ 146 h 284"/>
              <a:gd name="T24" fmla="*/ 42 w 172"/>
              <a:gd name="T25" fmla="*/ 118 h 284"/>
              <a:gd name="T26" fmla="*/ 62 w 172"/>
              <a:gd name="T27" fmla="*/ 118 h 284"/>
              <a:gd name="T28" fmla="*/ 84 w 172"/>
              <a:gd name="T29" fmla="*/ 114 h 284"/>
              <a:gd name="T30" fmla="*/ 104 w 172"/>
              <a:gd name="T31" fmla="*/ 106 h 284"/>
              <a:gd name="T32" fmla="*/ 118 w 172"/>
              <a:gd name="T33" fmla="*/ 92 h 284"/>
              <a:gd name="T34" fmla="*/ 124 w 172"/>
              <a:gd name="T35" fmla="*/ 72 h 284"/>
              <a:gd name="T36" fmla="*/ 124 w 172"/>
              <a:gd name="T37" fmla="*/ 62 h 284"/>
              <a:gd name="T38" fmla="*/ 118 w 172"/>
              <a:gd name="T39" fmla="*/ 48 h 284"/>
              <a:gd name="T40" fmla="*/ 106 w 172"/>
              <a:gd name="T41" fmla="*/ 36 h 284"/>
              <a:gd name="T42" fmla="*/ 88 w 172"/>
              <a:gd name="T43" fmla="*/ 30 h 284"/>
              <a:gd name="T44" fmla="*/ 76 w 172"/>
              <a:gd name="T45" fmla="*/ 30 h 284"/>
              <a:gd name="T46" fmla="*/ 44 w 172"/>
              <a:gd name="T47" fmla="*/ 36 h 284"/>
              <a:gd name="T48" fmla="*/ 20 w 172"/>
              <a:gd name="T49" fmla="*/ 48 h 284"/>
              <a:gd name="T50" fmla="*/ 10 w 172"/>
              <a:gd name="T51" fmla="*/ 20 h 284"/>
              <a:gd name="T52" fmla="*/ 42 w 172"/>
              <a:gd name="T53" fmla="*/ 6 h 284"/>
              <a:gd name="T54" fmla="*/ 82 w 172"/>
              <a:gd name="T55" fmla="*/ 0 h 284"/>
              <a:gd name="T56" fmla="*/ 102 w 172"/>
              <a:gd name="T57" fmla="*/ 2 h 284"/>
              <a:gd name="T58" fmla="*/ 132 w 172"/>
              <a:gd name="T59" fmla="*/ 12 h 284"/>
              <a:gd name="T60" fmla="*/ 150 w 172"/>
              <a:gd name="T61" fmla="*/ 30 h 284"/>
              <a:gd name="T62" fmla="*/ 160 w 172"/>
              <a:gd name="T63" fmla="*/ 52 h 284"/>
              <a:gd name="T64" fmla="*/ 162 w 172"/>
              <a:gd name="T65" fmla="*/ 66 h 284"/>
              <a:gd name="T66" fmla="*/ 158 w 172"/>
              <a:gd name="T67" fmla="*/ 86 h 284"/>
              <a:gd name="T68" fmla="*/ 148 w 172"/>
              <a:gd name="T69" fmla="*/ 104 h 284"/>
              <a:gd name="T70" fmla="*/ 132 w 172"/>
              <a:gd name="T71" fmla="*/ 118 h 284"/>
              <a:gd name="T72" fmla="*/ 110 w 172"/>
              <a:gd name="T73" fmla="*/ 130 h 284"/>
              <a:gd name="T74" fmla="*/ 110 w 172"/>
              <a:gd name="T75" fmla="*/ 132 h 284"/>
              <a:gd name="T76" fmla="*/ 134 w 172"/>
              <a:gd name="T77" fmla="*/ 140 h 284"/>
              <a:gd name="T78" fmla="*/ 154 w 172"/>
              <a:gd name="T79" fmla="*/ 154 h 284"/>
              <a:gd name="T80" fmla="*/ 168 w 172"/>
              <a:gd name="T81" fmla="*/ 174 h 284"/>
              <a:gd name="T82" fmla="*/ 172 w 172"/>
              <a:gd name="T83" fmla="*/ 202 h 284"/>
              <a:gd name="T84" fmla="*/ 170 w 172"/>
              <a:gd name="T85" fmla="*/ 218 h 284"/>
              <a:gd name="T86" fmla="*/ 158 w 172"/>
              <a:gd name="T87" fmla="*/ 246 h 284"/>
              <a:gd name="T88" fmla="*/ 132 w 172"/>
              <a:gd name="T89" fmla="*/ 270 h 284"/>
              <a:gd name="T90" fmla="*/ 96 w 172"/>
              <a:gd name="T91" fmla="*/ 282 h 284"/>
              <a:gd name="T92" fmla="*/ 72 w 172"/>
              <a:gd name="T93" fmla="*/ 284 h 284"/>
              <a:gd name="T94" fmla="*/ 30 w 172"/>
              <a:gd name="T95" fmla="*/ 278 h 284"/>
              <a:gd name="T96" fmla="*/ 0 w 172"/>
              <a:gd name="T97" fmla="*/ 26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2" h="284">
                <a:moveTo>
                  <a:pt x="10" y="236"/>
                </a:moveTo>
                <a:lnTo>
                  <a:pt x="10" y="236"/>
                </a:lnTo>
                <a:lnTo>
                  <a:pt x="20" y="242"/>
                </a:lnTo>
                <a:lnTo>
                  <a:pt x="36" y="248"/>
                </a:lnTo>
                <a:lnTo>
                  <a:pt x="52" y="252"/>
                </a:lnTo>
                <a:lnTo>
                  <a:pt x="72" y="254"/>
                </a:lnTo>
                <a:lnTo>
                  <a:pt x="72" y="254"/>
                </a:lnTo>
                <a:lnTo>
                  <a:pt x="88" y="252"/>
                </a:lnTo>
                <a:lnTo>
                  <a:pt x="102" y="248"/>
                </a:lnTo>
                <a:lnTo>
                  <a:pt x="112" y="242"/>
                </a:lnTo>
                <a:lnTo>
                  <a:pt x="120" y="236"/>
                </a:lnTo>
                <a:lnTo>
                  <a:pt x="126" y="228"/>
                </a:lnTo>
                <a:lnTo>
                  <a:pt x="130" y="218"/>
                </a:lnTo>
                <a:lnTo>
                  <a:pt x="132" y="210"/>
                </a:lnTo>
                <a:lnTo>
                  <a:pt x="134" y="200"/>
                </a:lnTo>
                <a:lnTo>
                  <a:pt x="134" y="200"/>
                </a:lnTo>
                <a:lnTo>
                  <a:pt x="132" y="186"/>
                </a:lnTo>
                <a:lnTo>
                  <a:pt x="128" y="176"/>
                </a:lnTo>
                <a:lnTo>
                  <a:pt x="120" y="166"/>
                </a:lnTo>
                <a:lnTo>
                  <a:pt x="112" y="158"/>
                </a:lnTo>
                <a:lnTo>
                  <a:pt x="100" y="152"/>
                </a:lnTo>
                <a:lnTo>
                  <a:pt x="88" y="148"/>
                </a:lnTo>
                <a:lnTo>
                  <a:pt x="76" y="146"/>
                </a:lnTo>
                <a:lnTo>
                  <a:pt x="62" y="146"/>
                </a:lnTo>
                <a:lnTo>
                  <a:pt x="42" y="146"/>
                </a:lnTo>
                <a:lnTo>
                  <a:pt x="42" y="118"/>
                </a:lnTo>
                <a:lnTo>
                  <a:pt x="62" y="118"/>
                </a:lnTo>
                <a:lnTo>
                  <a:pt x="62" y="118"/>
                </a:lnTo>
                <a:lnTo>
                  <a:pt x="74" y="116"/>
                </a:lnTo>
                <a:lnTo>
                  <a:pt x="84" y="114"/>
                </a:lnTo>
                <a:lnTo>
                  <a:pt x="94" y="112"/>
                </a:lnTo>
                <a:lnTo>
                  <a:pt x="104" y="106"/>
                </a:lnTo>
                <a:lnTo>
                  <a:pt x="112" y="100"/>
                </a:lnTo>
                <a:lnTo>
                  <a:pt x="118" y="92"/>
                </a:lnTo>
                <a:lnTo>
                  <a:pt x="122" y="82"/>
                </a:lnTo>
                <a:lnTo>
                  <a:pt x="124" y="72"/>
                </a:lnTo>
                <a:lnTo>
                  <a:pt x="124" y="72"/>
                </a:lnTo>
                <a:lnTo>
                  <a:pt x="124" y="62"/>
                </a:lnTo>
                <a:lnTo>
                  <a:pt x="122" y="56"/>
                </a:lnTo>
                <a:lnTo>
                  <a:pt x="118" y="48"/>
                </a:lnTo>
                <a:lnTo>
                  <a:pt x="112" y="42"/>
                </a:lnTo>
                <a:lnTo>
                  <a:pt x="106" y="36"/>
                </a:lnTo>
                <a:lnTo>
                  <a:pt x="98" y="32"/>
                </a:lnTo>
                <a:lnTo>
                  <a:pt x="88" y="30"/>
                </a:lnTo>
                <a:lnTo>
                  <a:pt x="76" y="30"/>
                </a:lnTo>
                <a:lnTo>
                  <a:pt x="76" y="30"/>
                </a:lnTo>
                <a:lnTo>
                  <a:pt x="60" y="32"/>
                </a:lnTo>
                <a:lnTo>
                  <a:pt x="44" y="36"/>
                </a:lnTo>
                <a:lnTo>
                  <a:pt x="32" y="42"/>
                </a:lnTo>
                <a:lnTo>
                  <a:pt x="20" y="48"/>
                </a:lnTo>
                <a:lnTo>
                  <a:pt x="10" y="20"/>
                </a:lnTo>
                <a:lnTo>
                  <a:pt x="10" y="20"/>
                </a:lnTo>
                <a:lnTo>
                  <a:pt x="24" y="12"/>
                </a:lnTo>
                <a:lnTo>
                  <a:pt x="42" y="6"/>
                </a:lnTo>
                <a:lnTo>
                  <a:pt x="62" y="2"/>
                </a:lnTo>
                <a:lnTo>
                  <a:pt x="82" y="0"/>
                </a:lnTo>
                <a:lnTo>
                  <a:pt x="82" y="0"/>
                </a:lnTo>
                <a:lnTo>
                  <a:pt x="102" y="2"/>
                </a:lnTo>
                <a:lnTo>
                  <a:pt x="118" y="6"/>
                </a:lnTo>
                <a:lnTo>
                  <a:pt x="132" y="12"/>
                </a:lnTo>
                <a:lnTo>
                  <a:pt x="142" y="20"/>
                </a:lnTo>
                <a:lnTo>
                  <a:pt x="150" y="30"/>
                </a:lnTo>
                <a:lnTo>
                  <a:pt x="156" y="40"/>
                </a:lnTo>
                <a:lnTo>
                  <a:pt x="160" y="52"/>
                </a:lnTo>
                <a:lnTo>
                  <a:pt x="162" y="66"/>
                </a:lnTo>
                <a:lnTo>
                  <a:pt x="162" y="66"/>
                </a:lnTo>
                <a:lnTo>
                  <a:pt x="160" y="76"/>
                </a:lnTo>
                <a:lnTo>
                  <a:pt x="158" y="86"/>
                </a:lnTo>
                <a:lnTo>
                  <a:pt x="154" y="96"/>
                </a:lnTo>
                <a:lnTo>
                  <a:pt x="148" y="104"/>
                </a:lnTo>
                <a:lnTo>
                  <a:pt x="142" y="112"/>
                </a:lnTo>
                <a:lnTo>
                  <a:pt x="132" y="118"/>
                </a:lnTo>
                <a:lnTo>
                  <a:pt x="122" y="126"/>
                </a:lnTo>
                <a:lnTo>
                  <a:pt x="110" y="130"/>
                </a:lnTo>
                <a:lnTo>
                  <a:pt x="110" y="132"/>
                </a:lnTo>
                <a:lnTo>
                  <a:pt x="110" y="132"/>
                </a:lnTo>
                <a:lnTo>
                  <a:pt x="124" y="134"/>
                </a:lnTo>
                <a:lnTo>
                  <a:pt x="134" y="140"/>
                </a:lnTo>
                <a:lnTo>
                  <a:pt x="144" y="146"/>
                </a:lnTo>
                <a:lnTo>
                  <a:pt x="154" y="154"/>
                </a:lnTo>
                <a:lnTo>
                  <a:pt x="162" y="164"/>
                </a:lnTo>
                <a:lnTo>
                  <a:pt x="168" y="174"/>
                </a:lnTo>
                <a:lnTo>
                  <a:pt x="170" y="188"/>
                </a:lnTo>
                <a:lnTo>
                  <a:pt x="172" y="202"/>
                </a:lnTo>
                <a:lnTo>
                  <a:pt x="172" y="202"/>
                </a:lnTo>
                <a:lnTo>
                  <a:pt x="170" y="218"/>
                </a:lnTo>
                <a:lnTo>
                  <a:pt x="166" y="232"/>
                </a:lnTo>
                <a:lnTo>
                  <a:pt x="158" y="246"/>
                </a:lnTo>
                <a:lnTo>
                  <a:pt x="146" y="258"/>
                </a:lnTo>
                <a:lnTo>
                  <a:pt x="132" y="270"/>
                </a:lnTo>
                <a:lnTo>
                  <a:pt x="116" y="276"/>
                </a:lnTo>
                <a:lnTo>
                  <a:pt x="96" y="282"/>
                </a:lnTo>
                <a:lnTo>
                  <a:pt x="72" y="284"/>
                </a:lnTo>
                <a:lnTo>
                  <a:pt x="72" y="284"/>
                </a:lnTo>
                <a:lnTo>
                  <a:pt x="50" y="282"/>
                </a:lnTo>
                <a:lnTo>
                  <a:pt x="30" y="278"/>
                </a:lnTo>
                <a:lnTo>
                  <a:pt x="14" y="272"/>
                </a:lnTo>
                <a:lnTo>
                  <a:pt x="0" y="264"/>
                </a:lnTo>
                <a:lnTo>
                  <a:pt x="10" y="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26">
            <a:extLst>
              <a:ext uri="{FF2B5EF4-FFF2-40B4-BE49-F238E27FC236}">
                <a16:creationId xmlns:a16="http://schemas.microsoft.com/office/drawing/2014/main" id="{254C494E-20B3-DAF4-718C-488F25B34467}"/>
              </a:ext>
            </a:extLst>
          </p:cNvPr>
          <p:cNvSpPr>
            <a:spLocks/>
          </p:cNvSpPr>
          <p:nvPr/>
        </p:nvSpPr>
        <p:spPr bwMode="auto">
          <a:xfrm>
            <a:off x="12131874" y="2708505"/>
            <a:ext cx="136326" cy="377595"/>
          </a:xfrm>
          <a:custGeom>
            <a:avLst/>
            <a:gdLst>
              <a:gd name="T0" fmla="*/ 96 w 136"/>
              <a:gd name="T1" fmla="*/ 134 h 268"/>
              <a:gd name="T2" fmla="*/ 0 w 136"/>
              <a:gd name="T3" fmla="*/ 228 h 268"/>
              <a:gd name="T4" fmla="*/ 0 w 136"/>
              <a:gd name="T5" fmla="*/ 268 h 268"/>
              <a:gd name="T6" fmla="*/ 136 w 136"/>
              <a:gd name="T7" fmla="*/ 134 h 268"/>
              <a:gd name="T8" fmla="*/ 0 w 136"/>
              <a:gd name="T9" fmla="*/ 0 h 268"/>
              <a:gd name="T10" fmla="*/ 0 w 136"/>
              <a:gd name="T11" fmla="*/ 40 h 268"/>
              <a:gd name="T12" fmla="*/ 96 w 136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268">
                <a:moveTo>
                  <a:pt x="96" y="134"/>
                </a:moveTo>
                <a:lnTo>
                  <a:pt x="0" y="228"/>
                </a:lnTo>
                <a:lnTo>
                  <a:pt x="0" y="268"/>
                </a:lnTo>
                <a:lnTo>
                  <a:pt x="136" y="134"/>
                </a:lnTo>
                <a:lnTo>
                  <a:pt x="0" y="0"/>
                </a:lnTo>
                <a:lnTo>
                  <a:pt x="0" y="40"/>
                </a:lnTo>
                <a:lnTo>
                  <a:pt x="96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127">
            <a:extLst>
              <a:ext uri="{FF2B5EF4-FFF2-40B4-BE49-F238E27FC236}">
                <a16:creationId xmlns:a16="http://schemas.microsoft.com/office/drawing/2014/main" id="{4D51F64A-C476-45B4-3DE8-222A3FF26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1874" y="2877578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9" name="Rectangle 128">
            <a:extLst>
              <a:ext uri="{FF2B5EF4-FFF2-40B4-BE49-F238E27FC236}">
                <a16:creationId xmlns:a16="http://schemas.microsoft.com/office/drawing/2014/main" id="{18B2EAA5-6E1E-CF4E-A0BB-502169AEE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9581" y="2877578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44AAC5-031C-DD19-8151-4D3B2EF93670}"/>
              </a:ext>
            </a:extLst>
          </p:cNvPr>
          <p:cNvSpPr txBox="1"/>
          <p:nvPr/>
        </p:nvSpPr>
        <p:spPr>
          <a:xfrm>
            <a:off x="9016015" y="331470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모델 </a:t>
            </a:r>
            <a:r>
              <a:rPr kumimoji="1" lang="ko-KR" altLang="en-US" sz="2400" b="1" dirty="0" err="1"/>
              <a:t>하이퍼파라미터</a:t>
            </a:r>
            <a:endParaRPr kumimoji="1" lang="ko-KR" altLang="en-US" sz="2400" b="1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A4DAF37-1581-CA52-3E0A-6FAD4D3F5DC1}"/>
              </a:ext>
            </a:extLst>
          </p:cNvPr>
          <p:cNvGraphicFramePr>
            <a:graphicFrameLocks noGrp="1"/>
          </p:cNvGraphicFramePr>
          <p:nvPr/>
        </p:nvGraphicFramePr>
        <p:xfrm>
          <a:off x="8839271" y="3850715"/>
          <a:ext cx="3491928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0493">
                  <a:extLst>
                    <a:ext uri="{9D8B030D-6E8A-4147-A177-3AD203B41FA5}">
                      <a16:colId xmlns:a16="http://schemas.microsoft.com/office/drawing/2014/main" val="4243854580"/>
                    </a:ext>
                  </a:extLst>
                </a:gridCol>
                <a:gridCol w="811435">
                  <a:extLst>
                    <a:ext uri="{9D8B030D-6E8A-4147-A177-3AD203B41FA5}">
                      <a16:colId xmlns:a16="http://schemas.microsoft.com/office/drawing/2014/main" val="514973662"/>
                    </a:ext>
                  </a:extLst>
                </a:gridCol>
              </a:tblGrid>
              <a:tr h="34039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>
                          <a:effectLst/>
                        </a:rPr>
                        <a:t>Decision Tree Classifier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856939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ccp_alpha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9141559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class_weight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02265097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criterion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en-US" altLang="ko-KR" dirty="0" err="1"/>
                        <a:t>gini</a:t>
                      </a:r>
                      <a:r>
                        <a:rPr lang="en-US" altLang="ko-KR" dirty="0"/>
                        <a:t>’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3848672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max_depth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2644604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max_features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0454381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max_leaf_nodes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42612724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min_impurity_decrease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4463611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min_samples_leaf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9733810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min_samples_split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5146434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min_weight_fraction_leaf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0970719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random_state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76017138"/>
                  </a:ext>
                </a:extLst>
              </a:tr>
              <a:tr h="340395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splitter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en" altLang="ko-KR" dirty="0"/>
                        <a:t>best</a:t>
                      </a:r>
                      <a:r>
                        <a:rPr lang="en-US" altLang="ko-KR" dirty="0"/>
                        <a:t>’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442222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C873973-CDD1-6C45-548E-CF4078976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122101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4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10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Koren</a:t>
                      </a: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2D3A937-B173-B401-182B-B34E197B7ABC}"/>
              </a:ext>
            </a:extLst>
          </p:cNvPr>
          <p:cNvGrpSpPr/>
          <p:nvPr/>
        </p:nvGrpSpPr>
        <p:grpSpPr>
          <a:xfrm>
            <a:off x="2946329" y="2517198"/>
            <a:ext cx="12908023" cy="6226716"/>
            <a:chOff x="638842" y="2517198"/>
            <a:chExt cx="12908023" cy="6226716"/>
          </a:xfrm>
        </p:grpSpPr>
        <p:sp>
          <p:nvSpPr>
            <p:cNvPr id="239" name="Rectangle 56">
              <a:extLst>
                <a:ext uri="{FF2B5EF4-FFF2-40B4-BE49-F238E27FC236}">
                  <a16:creationId xmlns:a16="http://schemas.microsoft.com/office/drawing/2014/main" id="{7E208C67-0F0C-4CD0-98C9-AA86948C5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451" y="2517198"/>
              <a:ext cx="2699783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0" name="Rectangle 57">
              <a:extLst>
                <a:ext uri="{FF2B5EF4-FFF2-40B4-BE49-F238E27FC236}">
                  <a16:creationId xmlns:a16="http://schemas.microsoft.com/office/drawing/2014/main" id="{F622B1C7-3FCC-42FD-A016-A53A29FFF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28" y="2517198"/>
              <a:ext cx="2698680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1" name="Rectangle 58">
              <a:extLst>
                <a:ext uri="{FF2B5EF4-FFF2-40B4-BE49-F238E27FC236}">
                  <a16:creationId xmlns:a16="http://schemas.microsoft.com/office/drawing/2014/main" id="{477DE79D-E49A-4B2A-9F26-94BCB1847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8185" y="2517198"/>
              <a:ext cx="2698680" cy="687560"/>
            </a:xfrm>
            <a:prstGeom prst="rect">
              <a:avLst/>
            </a:prstGeom>
            <a:solidFill>
              <a:srgbClr val="E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3" name="Rectangle 60">
              <a:extLst>
                <a:ext uri="{FF2B5EF4-FFF2-40B4-BE49-F238E27FC236}">
                  <a16:creationId xmlns:a16="http://schemas.microsoft.com/office/drawing/2014/main" id="{B59159C6-5B79-4571-A4AF-86FBB6E62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209" y="3204758"/>
              <a:ext cx="22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4" name="Rectangle 61">
              <a:extLst>
                <a:ext uri="{FF2B5EF4-FFF2-40B4-BE49-F238E27FC236}">
                  <a16:creationId xmlns:a16="http://schemas.microsoft.com/office/drawing/2014/main" id="{D5F4B00A-51B8-4958-827C-77368B935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42" y="3204758"/>
              <a:ext cx="22048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5" name="Rectangle 62">
              <a:extLst>
                <a:ext uri="{FF2B5EF4-FFF2-40B4-BE49-F238E27FC236}">
                  <a16:creationId xmlns:a16="http://schemas.microsoft.com/office/drawing/2014/main" id="{FE63016E-BFD3-4120-B2AE-6D6A32C26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867" y="8698195"/>
              <a:ext cx="12890383" cy="45719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6" name="Rectangle 63">
              <a:extLst>
                <a:ext uri="{FF2B5EF4-FFF2-40B4-BE49-F238E27FC236}">
                  <a16:creationId xmlns:a16="http://schemas.microsoft.com/office/drawing/2014/main" id="{0AD2B8A9-392F-4584-99AF-189052460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8757" y="3204758"/>
              <a:ext cx="20946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7" name="Rectangle 64">
              <a:extLst>
                <a:ext uri="{FF2B5EF4-FFF2-40B4-BE49-F238E27FC236}">
                  <a16:creationId xmlns:a16="http://schemas.microsoft.com/office/drawing/2014/main" id="{0AA6BB7F-9D7D-48DF-B537-D362296C8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5997" y="3204758"/>
              <a:ext cx="24253" cy="5507527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3" name="Freeform 107">
              <a:extLst>
                <a:ext uri="{FF2B5EF4-FFF2-40B4-BE49-F238E27FC236}">
                  <a16:creationId xmlns:a16="http://schemas.microsoft.com/office/drawing/2014/main" id="{EDDC0CD8-1589-470C-83A0-2A4A885C8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867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4" name="Freeform 108">
              <a:extLst>
                <a:ext uri="{FF2B5EF4-FFF2-40B4-BE49-F238E27FC236}">
                  <a16:creationId xmlns:a16="http://schemas.microsoft.com/office/drawing/2014/main" id="{F671EA3A-E230-415D-939F-7B6A87E63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233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7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5" name="Freeform 109">
              <a:extLst>
                <a:ext uri="{FF2B5EF4-FFF2-40B4-BE49-F238E27FC236}">
                  <a16:creationId xmlns:a16="http://schemas.microsoft.com/office/drawing/2014/main" id="{9166061E-4D8F-4DAA-91B5-A0186A97A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679" y="2517198"/>
              <a:ext cx="2093461" cy="687560"/>
            </a:xfrm>
            <a:custGeom>
              <a:avLst/>
              <a:gdLst>
                <a:gd name="T0" fmla="*/ 0 w 1899"/>
                <a:gd name="T1" fmla="*/ 0 h 488"/>
                <a:gd name="T2" fmla="*/ 0 w 1899"/>
                <a:gd name="T3" fmla="*/ 488 h 488"/>
                <a:gd name="T4" fmla="*/ 1899 w 1899"/>
                <a:gd name="T5" fmla="*/ 488 h 488"/>
                <a:gd name="T6" fmla="*/ 1616 w 1899"/>
                <a:gd name="T7" fmla="*/ 0 h 488"/>
                <a:gd name="T8" fmla="*/ 0 w 1899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9" h="488">
                  <a:moveTo>
                    <a:pt x="0" y="0"/>
                  </a:moveTo>
                  <a:lnTo>
                    <a:pt x="0" y="488"/>
                  </a:lnTo>
                  <a:lnTo>
                    <a:pt x="1899" y="488"/>
                  </a:lnTo>
                  <a:lnTo>
                    <a:pt x="1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87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7" name="Rectangle 111">
              <a:extLst>
                <a:ext uri="{FF2B5EF4-FFF2-40B4-BE49-F238E27FC236}">
                  <a16:creationId xmlns:a16="http://schemas.microsoft.com/office/drawing/2014/main" id="{E4083A7F-69BD-4400-823F-56763044D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867" y="3190667"/>
              <a:ext cx="12826222" cy="45719"/>
            </a:xfrm>
            <a:prstGeom prst="rect">
              <a:avLst/>
            </a:prstGeom>
            <a:solidFill>
              <a:srgbClr val="80808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8" name="Freeform 112">
              <a:extLst>
                <a:ext uri="{FF2B5EF4-FFF2-40B4-BE49-F238E27FC236}">
                  <a16:creationId xmlns:a16="http://schemas.microsoft.com/office/drawing/2014/main" id="{12B726F6-5DCC-4087-B04A-A72B4BC9D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094" y="2677817"/>
              <a:ext cx="205047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2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2 w 186"/>
                <a:gd name="T13" fmla="*/ 284 h 284"/>
                <a:gd name="T14" fmla="*/ 82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6 w 186"/>
                <a:gd name="T29" fmla="*/ 56 h 284"/>
                <a:gd name="T30" fmla="*/ 40 w 186"/>
                <a:gd name="T31" fmla="*/ 20 h 284"/>
                <a:gd name="T32" fmla="*/ 58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6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8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2 w 186"/>
                <a:gd name="T59" fmla="*/ 252 h 284"/>
                <a:gd name="T60" fmla="*/ 94 w 186"/>
                <a:gd name="T61" fmla="*/ 254 h 284"/>
                <a:gd name="T62" fmla="*/ 118 w 186"/>
                <a:gd name="T63" fmla="*/ 246 h 284"/>
                <a:gd name="T64" fmla="*/ 136 w 186"/>
                <a:gd name="T65" fmla="*/ 224 h 284"/>
                <a:gd name="T66" fmla="*/ 146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4 w 186"/>
                <a:gd name="T79" fmla="*/ 28 h 284"/>
                <a:gd name="T80" fmla="*/ 72 w 186"/>
                <a:gd name="T81" fmla="*/ 36 h 284"/>
                <a:gd name="T82" fmla="*/ 54 w 186"/>
                <a:gd name="T83" fmla="*/ 58 h 284"/>
                <a:gd name="T84" fmla="*/ 42 w 186"/>
                <a:gd name="T85" fmla="*/ 94 h 284"/>
                <a:gd name="T86" fmla="*/ 38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9" name="Freeform 113">
              <a:extLst>
                <a:ext uri="{FF2B5EF4-FFF2-40B4-BE49-F238E27FC236}">
                  <a16:creationId xmlns:a16="http://schemas.microsoft.com/office/drawing/2014/main" id="{7299AACA-FB9E-4BEA-B8CD-C48FBC8D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84" y="2683452"/>
              <a:ext cx="99217" cy="386048"/>
            </a:xfrm>
            <a:custGeom>
              <a:avLst/>
              <a:gdLst>
                <a:gd name="T0" fmla="*/ 56 w 90"/>
                <a:gd name="T1" fmla="*/ 34 h 274"/>
                <a:gd name="T2" fmla="*/ 54 w 90"/>
                <a:gd name="T3" fmla="*/ 34 h 274"/>
                <a:gd name="T4" fmla="*/ 6 w 90"/>
                <a:gd name="T5" fmla="*/ 60 h 274"/>
                <a:gd name="T6" fmla="*/ 0 w 90"/>
                <a:gd name="T7" fmla="*/ 32 h 274"/>
                <a:gd name="T8" fmla="*/ 60 w 90"/>
                <a:gd name="T9" fmla="*/ 0 h 274"/>
                <a:gd name="T10" fmla="*/ 90 w 90"/>
                <a:gd name="T11" fmla="*/ 0 h 274"/>
                <a:gd name="T12" fmla="*/ 90 w 90"/>
                <a:gd name="T13" fmla="*/ 274 h 274"/>
                <a:gd name="T14" fmla="*/ 56 w 90"/>
                <a:gd name="T15" fmla="*/ 274 h 274"/>
                <a:gd name="T16" fmla="*/ 56 w 90"/>
                <a:gd name="T17" fmla="*/ 3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274">
                  <a:moveTo>
                    <a:pt x="56" y="34"/>
                  </a:moveTo>
                  <a:lnTo>
                    <a:pt x="54" y="34"/>
                  </a:lnTo>
                  <a:lnTo>
                    <a:pt x="6" y="60"/>
                  </a:lnTo>
                  <a:lnTo>
                    <a:pt x="0" y="32"/>
                  </a:lnTo>
                  <a:lnTo>
                    <a:pt x="60" y="0"/>
                  </a:lnTo>
                  <a:lnTo>
                    <a:pt x="90" y="0"/>
                  </a:lnTo>
                  <a:lnTo>
                    <a:pt x="90" y="274"/>
                  </a:lnTo>
                  <a:lnTo>
                    <a:pt x="56" y="274"/>
                  </a:lnTo>
                  <a:lnTo>
                    <a:pt x="56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114">
              <a:extLst>
                <a:ext uri="{FF2B5EF4-FFF2-40B4-BE49-F238E27FC236}">
                  <a16:creationId xmlns:a16="http://schemas.microsoft.com/office/drawing/2014/main" id="{E56B1CBE-52D8-40C4-BA93-D3432FDA6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8846" y="2677817"/>
              <a:ext cx="207252" cy="400137"/>
            </a:xfrm>
            <a:custGeom>
              <a:avLst/>
              <a:gdLst>
                <a:gd name="T0" fmla="*/ 188 w 188"/>
                <a:gd name="T1" fmla="*/ 138 h 284"/>
                <a:gd name="T2" fmla="*/ 180 w 188"/>
                <a:gd name="T3" fmla="*/ 200 h 284"/>
                <a:gd name="T4" fmla="*/ 162 w 188"/>
                <a:gd name="T5" fmla="*/ 246 h 284"/>
                <a:gd name="T6" fmla="*/ 148 w 188"/>
                <a:gd name="T7" fmla="*/ 262 h 284"/>
                <a:gd name="T8" fmla="*/ 132 w 188"/>
                <a:gd name="T9" fmla="*/ 274 h 284"/>
                <a:gd name="T10" fmla="*/ 114 w 188"/>
                <a:gd name="T11" fmla="*/ 282 h 284"/>
                <a:gd name="T12" fmla="*/ 92 w 188"/>
                <a:gd name="T13" fmla="*/ 284 h 284"/>
                <a:gd name="T14" fmla="*/ 82 w 188"/>
                <a:gd name="T15" fmla="*/ 282 h 284"/>
                <a:gd name="T16" fmla="*/ 64 w 188"/>
                <a:gd name="T17" fmla="*/ 278 h 284"/>
                <a:gd name="T18" fmla="*/ 46 w 188"/>
                <a:gd name="T19" fmla="*/ 270 h 284"/>
                <a:gd name="T20" fmla="*/ 26 w 188"/>
                <a:gd name="T21" fmla="*/ 248 h 284"/>
                <a:gd name="T22" fmla="*/ 8 w 188"/>
                <a:gd name="T23" fmla="*/ 202 h 284"/>
                <a:gd name="T24" fmla="*/ 0 w 188"/>
                <a:gd name="T25" fmla="*/ 142 h 284"/>
                <a:gd name="T26" fmla="*/ 2 w 188"/>
                <a:gd name="T27" fmla="*/ 110 h 284"/>
                <a:gd name="T28" fmla="*/ 16 w 188"/>
                <a:gd name="T29" fmla="*/ 56 h 284"/>
                <a:gd name="T30" fmla="*/ 42 w 188"/>
                <a:gd name="T31" fmla="*/ 20 h 284"/>
                <a:gd name="T32" fmla="*/ 58 w 188"/>
                <a:gd name="T33" fmla="*/ 8 h 284"/>
                <a:gd name="T34" fmla="*/ 76 w 188"/>
                <a:gd name="T35" fmla="*/ 2 h 284"/>
                <a:gd name="T36" fmla="*/ 96 w 188"/>
                <a:gd name="T37" fmla="*/ 0 h 284"/>
                <a:gd name="T38" fmla="*/ 106 w 188"/>
                <a:gd name="T39" fmla="*/ 0 h 284"/>
                <a:gd name="T40" fmla="*/ 126 w 188"/>
                <a:gd name="T41" fmla="*/ 4 h 284"/>
                <a:gd name="T42" fmla="*/ 142 w 188"/>
                <a:gd name="T43" fmla="*/ 14 h 284"/>
                <a:gd name="T44" fmla="*/ 164 w 188"/>
                <a:gd name="T45" fmla="*/ 36 h 284"/>
                <a:gd name="T46" fmla="*/ 180 w 188"/>
                <a:gd name="T47" fmla="*/ 80 h 284"/>
                <a:gd name="T48" fmla="*/ 188 w 188"/>
                <a:gd name="T49" fmla="*/ 138 h 284"/>
                <a:gd name="T50" fmla="*/ 38 w 188"/>
                <a:gd name="T51" fmla="*/ 142 h 284"/>
                <a:gd name="T52" fmla="*/ 38 w 188"/>
                <a:gd name="T53" fmla="*/ 168 h 284"/>
                <a:gd name="T54" fmla="*/ 46 w 188"/>
                <a:gd name="T55" fmla="*/ 210 h 284"/>
                <a:gd name="T56" fmla="*/ 62 w 188"/>
                <a:gd name="T57" fmla="*/ 238 h 284"/>
                <a:gd name="T58" fmla="*/ 82 w 188"/>
                <a:gd name="T59" fmla="*/ 252 h 284"/>
                <a:gd name="T60" fmla="*/ 94 w 188"/>
                <a:gd name="T61" fmla="*/ 254 h 284"/>
                <a:gd name="T62" fmla="*/ 118 w 188"/>
                <a:gd name="T63" fmla="*/ 246 h 284"/>
                <a:gd name="T64" fmla="*/ 136 w 188"/>
                <a:gd name="T65" fmla="*/ 224 h 284"/>
                <a:gd name="T66" fmla="*/ 146 w 188"/>
                <a:gd name="T67" fmla="*/ 188 h 284"/>
                <a:gd name="T68" fmla="*/ 150 w 188"/>
                <a:gd name="T69" fmla="*/ 140 h 284"/>
                <a:gd name="T70" fmla="*/ 148 w 188"/>
                <a:gd name="T71" fmla="*/ 116 h 284"/>
                <a:gd name="T72" fmla="*/ 142 w 188"/>
                <a:gd name="T73" fmla="*/ 76 h 284"/>
                <a:gd name="T74" fmla="*/ 128 w 188"/>
                <a:gd name="T75" fmla="*/ 46 h 284"/>
                <a:gd name="T76" fmla="*/ 108 w 188"/>
                <a:gd name="T77" fmla="*/ 30 h 284"/>
                <a:gd name="T78" fmla="*/ 94 w 188"/>
                <a:gd name="T79" fmla="*/ 28 h 284"/>
                <a:gd name="T80" fmla="*/ 72 w 188"/>
                <a:gd name="T81" fmla="*/ 36 h 284"/>
                <a:gd name="T82" fmla="*/ 54 w 188"/>
                <a:gd name="T83" fmla="*/ 58 h 284"/>
                <a:gd name="T84" fmla="*/ 42 w 188"/>
                <a:gd name="T85" fmla="*/ 94 h 284"/>
                <a:gd name="T86" fmla="*/ 38 w 188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" h="284">
                  <a:moveTo>
                    <a:pt x="188" y="138"/>
                  </a:moveTo>
                  <a:lnTo>
                    <a:pt x="188" y="138"/>
                  </a:lnTo>
                  <a:lnTo>
                    <a:pt x="186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2" y="246"/>
                  </a:lnTo>
                  <a:lnTo>
                    <a:pt x="156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4" y="282"/>
                  </a:lnTo>
                  <a:lnTo>
                    <a:pt x="102" y="282"/>
                  </a:lnTo>
                  <a:lnTo>
                    <a:pt x="92" y="284"/>
                  </a:lnTo>
                  <a:lnTo>
                    <a:pt x="92" y="284"/>
                  </a:lnTo>
                  <a:lnTo>
                    <a:pt x="82" y="282"/>
                  </a:lnTo>
                  <a:lnTo>
                    <a:pt x="72" y="282"/>
                  </a:lnTo>
                  <a:lnTo>
                    <a:pt x="64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40" y="262"/>
                  </a:lnTo>
                  <a:lnTo>
                    <a:pt x="26" y="248"/>
                  </a:lnTo>
                  <a:lnTo>
                    <a:pt x="16" y="228"/>
                  </a:lnTo>
                  <a:lnTo>
                    <a:pt x="8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8" y="82"/>
                  </a:lnTo>
                  <a:lnTo>
                    <a:pt x="16" y="56"/>
                  </a:lnTo>
                  <a:lnTo>
                    <a:pt x="28" y="36"/>
                  </a:lnTo>
                  <a:lnTo>
                    <a:pt x="42" y="20"/>
                  </a:lnTo>
                  <a:lnTo>
                    <a:pt x="50" y="14"/>
                  </a:lnTo>
                  <a:lnTo>
                    <a:pt x="58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6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4" y="36"/>
                  </a:lnTo>
                  <a:lnTo>
                    <a:pt x="174" y="56"/>
                  </a:lnTo>
                  <a:lnTo>
                    <a:pt x="180" y="80"/>
                  </a:lnTo>
                  <a:lnTo>
                    <a:pt x="186" y="108"/>
                  </a:lnTo>
                  <a:lnTo>
                    <a:pt x="188" y="138"/>
                  </a:lnTo>
                  <a:lnTo>
                    <a:pt x="188" y="138"/>
                  </a:lnTo>
                  <a:close/>
                  <a:moveTo>
                    <a:pt x="38" y="142"/>
                  </a:moveTo>
                  <a:lnTo>
                    <a:pt x="38" y="142"/>
                  </a:lnTo>
                  <a:lnTo>
                    <a:pt x="38" y="168"/>
                  </a:lnTo>
                  <a:lnTo>
                    <a:pt x="42" y="190"/>
                  </a:lnTo>
                  <a:lnTo>
                    <a:pt x="46" y="210"/>
                  </a:lnTo>
                  <a:lnTo>
                    <a:pt x="54" y="226"/>
                  </a:lnTo>
                  <a:lnTo>
                    <a:pt x="62" y="238"/>
                  </a:lnTo>
                  <a:lnTo>
                    <a:pt x="70" y="248"/>
                  </a:lnTo>
                  <a:lnTo>
                    <a:pt x="82" y="252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8" y="238"/>
                  </a:lnTo>
                  <a:lnTo>
                    <a:pt x="136" y="224"/>
                  </a:lnTo>
                  <a:lnTo>
                    <a:pt x="142" y="208"/>
                  </a:lnTo>
                  <a:lnTo>
                    <a:pt x="146" y="188"/>
                  </a:lnTo>
                  <a:lnTo>
                    <a:pt x="148" y="166"/>
                  </a:lnTo>
                  <a:lnTo>
                    <a:pt x="150" y="140"/>
                  </a:lnTo>
                  <a:lnTo>
                    <a:pt x="150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8" y="30"/>
                  </a:lnTo>
                  <a:lnTo>
                    <a:pt x="94" y="28"/>
                  </a:lnTo>
                  <a:lnTo>
                    <a:pt x="94" y="28"/>
                  </a:lnTo>
                  <a:lnTo>
                    <a:pt x="82" y="30"/>
                  </a:lnTo>
                  <a:lnTo>
                    <a:pt x="72" y="36"/>
                  </a:lnTo>
                  <a:lnTo>
                    <a:pt x="62" y="44"/>
                  </a:lnTo>
                  <a:lnTo>
                    <a:pt x="54" y="58"/>
                  </a:lnTo>
                  <a:lnTo>
                    <a:pt x="48" y="74"/>
                  </a:lnTo>
                  <a:lnTo>
                    <a:pt x="42" y="94"/>
                  </a:lnTo>
                  <a:lnTo>
                    <a:pt x="40" y="116"/>
                  </a:lnTo>
                  <a:lnTo>
                    <a:pt x="38" y="142"/>
                  </a:lnTo>
                  <a:lnTo>
                    <a:pt x="38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115">
              <a:extLst>
                <a:ext uri="{FF2B5EF4-FFF2-40B4-BE49-F238E27FC236}">
                  <a16:creationId xmlns:a16="http://schemas.microsoft.com/office/drawing/2014/main" id="{5772B25C-1EB8-481A-BE7C-EEBB87F77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375" y="2677817"/>
              <a:ext cx="192921" cy="391684"/>
            </a:xfrm>
            <a:custGeom>
              <a:avLst/>
              <a:gdLst>
                <a:gd name="T0" fmla="*/ 0 w 175"/>
                <a:gd name="T1" fmla="*/ 278 h 278"/>
                <a:gd name="T2" fmla="*/ 0 w 175"/>
                <a:gd name="T3" fmla="*/ 256 h 278"/>
                <a:gd name="T4" fmla="*/ 30 w 175"/>
                <a:gd name="T5" fmla="*/ 228 h 278"/>
                <a:gd name="T6" fmla="*/ 30 w 175"/>
                <a:gd name="T7" fmla="*/ 228 h 278"/>
                <a:gd name="T8" fmla="*/ 76 w 175"/>
                <a:gd name="T9" fmla="*/ 184 h 278"/>
                <a:gd name="T10" fmla="*/ 94 w 175"/>
                <a:gd name="T11" fmla="*/ 164 h 278"/>
                <a:gd name="T12" fmla="*/ 108 w 175"/>
                <a:gd name="T13" fmla="*/ 146 h 278"/>
                <a:gd name="T14" fmla="*/ 117 w 175"/>
                <a:gd name="T15" fmla="*/ 130 h 278"/>
                <a:gd name="T16" fmla="*/ 125 w 175"/>
                <a:gd name="T17" fmla="*/ 114 h 278"/>
                <a:gd name="T18" fmla="*/ 129 w 175"/>
                <a:gd name="T19" fmla="*/ 100 h 278"/>
                <a:gd name="T20" fmla="*/ 131 w 175"/>
                <a:gd name="T21" fmla="*/ 84 h 278"/>
                <a:gd name="T22" fmla="*/ 131 w 175"/>
                <a:gd name="T23" fmla="*/ 84 h 278"/>
                <a:gd name="T24" fmla="*/ 131 w 175"/>
                <a:gd name="T25" fmla="*/ 74 h 278"/>
                <a:gd name="T26" fmla="*/ 129 w 175"/>
                <a:gd name="T27" fmla="*/ 64 h 278"/>
                <a:gd name="T28" fmla="*/ 125 w 175"/>
                <a:gd name="T29" fmla="*/ 54 h 278"/>
                <a:gd name="T30" fmla="*/ 119 w 175"/>
                <a:gd name="T31" fmla="*/ 46 h 278"/>
                <a:gd name="T32" fmla="*/ 113 w 175"/>
                <a:gd name="T33" fmla="*/ 40 h 278"/>
                <a:gd name="T34" fmla="*/ 104 w 175"/>
                <a:gd name="T35" fmla="*/ 34 h 278"/>
                <a:gd name="T36" fmla="*/ 92 w 175"/>
                <a:gd name="T37" fmla="*/ 32 h 278"/>
                <a:gd name="T38" fmla="*/ 78 w 175"/>
                <a:gd name="T39" fmla="*/ 30 h 278"/>
                <a:gd name="T40" fmla="*/ 78 w 175"/>
                <a:gd name="T41" fmla="*/ 30 h 278"/>
                <a:gd name="T42" fmla="*/ 60 w 175"/>
                <a:gd name="T43" fmla="*/ 32 h 278"/>
                <a:gd name="T44" fmla="*/ 44 w 175"/>
                <a:gd name="T45" fmla="*/ 38 h 278"/>
                <a:gd name="T46" fmla="*/ 30 w 175"/>
                <a:gd name="T47" fmla="*/ 46 h 278"/>
                <a:gd name="T48" fmla="*/ 20 w 175"/>
                <a:gd name="T49" fmla="*/ 54 h 278"/>
                <a:gd name="T50" fmla="*/ 8 w 175"/>
                <a:gd name="T51" fmla="*/ 28 h 278"/>
                <a:gd name="T52" fmla="*/ 8 w 175"/>
                <a:gd name="T53" fmla="*/ 28 h 278"/>
                <a:gd name="T54" fmla="*/ 24 w 175"/>
                <a:gd name="T55" fmla="*/ 16 h 278"/>
                <a:gd name="T56" fmla="*/ 42 w 175"/>
                <a:gd name="T57" fmla="*/ 8 h 278"/>
                <a:gd name="T58" fmla="*/ 62 w 175"/>
                <a:gd name="T59" fmla="*/ 2 h 278"/>
                <a:gd name="T60" fmla="*/ 86 w 175"/>
                <a:gd name="T61" fmla="*/ 0 h 278"/>
                <a:gd name="T62" fmla="*/ 86 w 175"/>
                <a:gd name="T63" fmla="*/ 0 h 278"/>
                <a:gd name="T64" fmla="*/ 106 w 175"/>
                <a:gd name="T65" fmla="*/ 2 h 278"/>
                <a:gd name="T66" fmla="*/ 123 w 175"/>
                <a:gd name="T67" fmla="*/ 6 h 278"/>
                <a:gd name="T68" fmla="*/ 137 w 175"/>
                <a:gd name="T69" fmla="*/ 14 h 278"/>
                <a:gd name="T70" fmla="*/ 149 w 175"/>
                <a:gd name="T71" fmla="*/ 24 h 278"/>
                <a:gd name="T72" fmla="*/ 157 w 175"/>
                <a:gd name="T73" fmla="*/ 36 h 278"/>
                <a:gd name="T74" fmla="*/ 163 w 175"/>
                <a:gd name="T75" fmla="*/ 50 h 278"/>
                <a:gd name="T76" fmla="*/ 167 w 175"/>
                <a:gd name="T77" fmla="*/ 64 h 278"/>
                <a:gd name="T78" fmla="*/ 169 w 175"/>
                <a:gd name="T79" fmla="*/ 80 h 278"/>
                <a:gd name="T80" fmla="*/ 169 w 175"/>
                <a:gd name="T81" fmla="*/ 80 h 278"/>
                <a:gd name="T82" fmla="*/ 167 w 175"/>
                <a:gd name="T83" fmla="*/ 98 h 278"/>
                <a:gd name="T84" fmla="*/ 161 w 175"/>
                <a:gd name="T85" fmla="*/ 116 h 278"/>
                <a:gd name="T86" fmla="*/ 153 w 175"/>
                <a:gd name="T87" fmla="*/ 134 h 278"/>
                <a:gd name="T88" fmla="*/ 143 w 175"/>
                <a:gd name="T89" fmla="*/ 152 h 278"/>
                <a:gd name="T90" fmla="*/ 129 w 175"/>
                <a:gd name="T91" fmla="*/ 170 h 278"/>
                <a:gd name="T92" fmla="*/ 113 w 175"/>
                <a:gd name="T93" fmla="*/ 188 h 278"/>
                <a:gd name="T94" fmla="*/ 74 w 175"/>
                <a:gd name="T95" fmla="*/ 226 h 278"/>
                <a:gd name="T96" fmla="*/ 54 w 175"/>
                <a:gd name="T97" fmla="*/ 248 h 278"/>
                <a:gd name="T98" fmla="*/ 54 w 175"/>
                <a:gd name="T99" fmla="*/ 248 h 278"/>
                <a:gd name="T100" fmla="*/ 175 w 175"/>
                <a:gd name="T101" fmla="*/ 248 h 278"/>
                <a:gd name="T102" fmla="*/ 175 w 175"/>
                <a:gd name="T103" fmla="*/ 278 h 278"/>
                <a:gd name="T104" fmla="*/ 0 w 175"/>
                <a:gd name="T10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78">
                  <a:moveTo>
                    <a:pt x="0" y="278"/>
                  </a:moveTo>
                  <a:lnTo>
                    <a:pt x="0" y="256"/>
                  </a:lnTo>
                  <a:lnTo>
                    <a:pt x="30" y="228"/>
                  </a:lnTo>
                  <a:lnTo>
                    <a:pt x="30" y="228"/>
                  </a:lnTo>
                  <a:lnTo>
                    <a:pt x="76" y="184"/>
                  </a:lnTo>
                  <a:lnTo>
                    <a:pt x="94" y="164"/>
                  </a:lnTo>
                  <a:lnTo>
                    <a:pt x="108" y="146"/>
                  </a:lnTo>
                  <a:lnTo>
                    <a:pt x="117" y="130"/>
                  </a:lnTo>
                  <a:lnTo>
                    <a:pt x="125" y="114"/>
                  </a:lnTo>
                  <a:lnTo>
                    <a:pt x="129" y="100"/>
                  </a:lnTo>
                  <a:lnTo>
                    <a:pt x="131" y="84"/>
                  </a:lnTo>
                  <a:lnTo>
                    <a:pt x="131" y="84"/>
                  </a:lnTo>
                  <a:lnTo>
                    <a:pt x="131" y="74"/>
                  </a:lnTo>
                  <a:lnTo>
                    <a:pt x="129" y="64"/>
                  </a:lnTo>
                  <a:lnTo>
                    <a:pt x="125" y="54"/>
                  </a:lnTo>
                  <a:lnTo>
                    <a:pt x="119" y="46"/>
                  </a:lnTo>
                  <a:lnTo>
                    <a:pt x="113" y="40"/>
                  </a:lnTo>
                  <a:lnTo>
                    <a:pt x="104" y="34"/>
                  </a:lnTo>
                  <a:lnTo>
                    <a:pt x="92" y="32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60" y="32"/>
                  </a:lnTo>
                  <a:lnTo>
                    <a:pt x="44" y="38"/>
                  </a:lnTo>
                  <a:lnTo>
                    <a:pt x="30" y="46"/>
                  </a:lnTo>
                  <a:lnTo>
                    <a:pt x="20" y="5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24" y="16"/>
                  </a:lnTo>
                  <a:lnTo>
                    <a:pt x="42" y="8"/>
                  </a:lnTo>
                  <a:lnTo>
                    <a:pt x="62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6" y="2"/>
                  </a:lnTo>
                  <a:lnTo>
                    <a:pt x="123" y="6"/>
                  </a:lnTo>
                  <a:lnTo>
                    <a:pt x="137" y="14"/>
                  </a:lnTo>
                  <a:lnTo>
                    <a:pt x="149" y="24"/>
                  </a:lnTo>
                  <a:lnTo>
                    <a:pt x="157" y="36"/>
                  </a:lnTo>
                  <a:lnTo>
                    <a:pt x="163" y="50"/>
                  </a:lnTo>
                  <a:lnTo>
                    <a:pt x="167" y="64"/>
                  </a:lnTo>
                  <a:lnTo>
                    <a:pt x="169" y="80"/>
                  </a:lnTo>
                  <a:lnTo>
                    <a:pt x="169" y="80"/>
                  </a:lnTo>
                  <a:lnTo>
                    <a:pt x="167" y="98"/>
                  </a:lnTo>
                  <a:lnTo>
                    <a:pt x="161" y="116"/>
                  </a:lnTo>
                  <a:lnTo>
                    <a:pt x="153" y="134"/>
                  </a:lnTo>
                  <a:lnTo>
                    <a:pt x="143" y="152"/>
                  </a:lnTo>
                  <a:lnTo>
                    <a:pt x="129" y="170"/>
                  </a:lnTo>
                  <a:lnTo>
                    <a:pt x="113" y="188"/>
                  </a:lnTo>
                  <a:lnTo>
                    <a:pt x="74" y="226"/>
                  </a:lnTo>
                  <a:lnTo>
                    <a:pt x="54" y="248"/>
                  </a:lnTo>
                  <a:lnTo>
                    <a:pt x="54" y="248"/>
                  </a:lnTo>
                  <a:lnTo>
                    <a:pt x="175" y="248"/>
                  </a:lnTo>
                  <a:lnTo>
                    <a:pt x="175" y="27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116">
              <a:extLst>
                <a:ext uri="{FF2B5EF4-FFF2-40B4-BE49-F238E27FC236}">
                  <a16:creationId xmlns:a16="http://schemas.microsoft.com/office/drawing/2014/main" id="{739B122C-580C-489D-BF2D-E0FFF70270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87821" y="2677817"/>
              <a:ext cx="205047" cy="400137"/>
            </a:xfrm>
            <a:custGeom>
              <a:avLst/>
              <a:gdLst>
                <a:gd name="T0" fmla="*/ 186 w 186"/>
                <a:gd name="T1" fmla="*/ 138 h 284"/>
                <a:gd name="T2" fmla="*/ 180 w 186"/>
                <a:gd name="T3" fmla="*/ 200 h 284"/>
                <a:gd name="T4" fmla="*/ 160 w 186"/>
                <a:gd name="T5" fmla="*/ 246 h 284"/>
                <a:gd name="T6" fmla="*/ 148 w 186"/>
                <a:gd name="T7" fmla="*/ 262 h 284"/>
                <a:gd name="T8" fmla="*/ 132 w 186"/>
                <a:gd name="T9" fmla="*/ 274 h 284"/>
                <a:gd name="T10" fmla="*/ 112 w 186"/>
                <a:gd name="T11" fmla="*/ 282 h 284"/>
                <a:gd name="T12" fmla="*/ 90 w 186"/>
                <a:gd name="T13" fmla="*/ 284 h 284"/>
                <a:gd name="T14" fmla="*/ 80 w 186"/>
                <a:gd name="T15" fmla="*/ 282 h 284"/>
                <a:gd name="T16" fmla="*/ 62 w 186"/>
                <a:gd name="T17" fmla="*/ 278 h 284"/>
                <a:gd name="T18" fmla="*/ 46 w 186"/>
                <a:gd name="T19" fmla="*/ 270 h 284"/>
                <a:gd name="T20" fmla="*/ 26 w 186"/>
                <a:gd name="T21" fmla="*/ 248 h 284"/>
                <a:gd name="T22" fmla="*/ 6 w 186"/>
                <a:gd name="T23" fmla="*/ 202 h 284"/>
                <a:gd name="T24" fmla="*/ 0 w 186"/>
                <a:gd name="T25" fmla="*/ 142 h 284"/>
                <a:gd name="T26" fmla="*/ 2 w 186"/>
                <a:gd name="T27" fmla="*/ 110 h 284"/>
                <a:gd name="T28" fmla="*/ 14 w 186"/>
                <a:gd name="T29" fmla="*/ 56 h 284"/>
                <a:gd name="T30" fmla="*/ 40 w 186"/>
                <a:gd name="T31" fmla="*/ 20 h 284"/>
                <a:gd name="T32" fmla="*/ 56 w 186"/>
                <a:gd name="T33" fmla="*/ 8 h 284"/>
                <a:gd name="T34" fmla="*/ 76 w 186"/>
                <a:gd name="T35" fmla="*/ 2 h 284"/>
                <a:gd name="T36" fmla="*/ 96 w 186"/>
                <a:gd name="T37" fmla="*/ 0 h 284"/>
                <a:gd name="T38" fmla="*/ 106 w 186"/>
                <a:gd name="T39" fmla="*/ 0 h 284"/>
                <a:gd name="T40" fmla="*/ 124 w 186"/>
                <a:gd name="T41" fmla="*/ 4 h 284"/>
                <a:gd name="T42" fmla="*/ 142 w 186"/>
                <a:gd name="T43" fmla="*/ 14 h 284"/>
                <a:gd name="T44" fmla="*/ 162 w 186"/>
                <a:gd name="T45" fmla="*/ 36 h 284"/>
                <a:gd name="T46" fmla="*/ 180 w 186"/>
                <a:gd name="T47" fmla="*/ 80 h 284"/>
                <a:gd name="T48" fmla="*/ 186 w 186"/>
                <a:gd name="T49" fmla="*/ 138 h 284"/>
                <a:gd name="T50" fmla="*/ 36 w 186"/>
                <a:gd name="T51" fmla="*/ 142 h 284"/>
                <a:gd name="T52" fmla="*/ 38 w 186"/>
                <a:gd name="T53" fmla="*/ 168 h 284"/>
                <a:gd name="T54" fmla="*/ 46 w 186"/>
                <a:gd name="T55" fmla="*/ 210 h 284"/>
                <a:gd name="T56" fmla="*/ 60 w 186"/>
                <a:gd name="T57" fmla="*/ 238 h 284"/>
                <a:gd name="T58" fmla="*/ 80 w 186"/>
                <a:gd name="T59" fmla="*/ 252 h 284"/>
                <a:gd name="T60" fmla="*/ 92 w 186"/>
                <a:gd name="T61" fmla="*/ 254 h 284"/>
                <a:gd name="T62" fmla="*/ 118 w 186"/>
                <a:gd name="T63" fmla="*/ 246 h 284"/>
                <a:gd name="T64" fmla="*/ 134 w 186"/>
                <a:gd name="T65" fmla="*/ 224 h 284"/>
                <a:gd name="T66" fmla="*/ 144 w 186"/>
                <a:gd name="T67" fmla="*/ 188 h 284"/>
                <a:gd name="T68" fmla="*/ 148 w 186"/>
                <a:gd name="T69" fmla="*/ 140 h 284"/>
                <a:gd name="T70" fmla="*/ 148 w 186"/>
                <a:gd name="T71" fmla="*/ 116 h 284"/>
                <a:gd name="T72" fmla="*/ 142 w 186"/>
                <a:gd name="T73" fmla="*/ 76 h 284"/>
                <a:gd name="T74" fmla="*/ 128 w 186"/>
                <a:gd name="T75" fmla="*/ 46 h 284"/>
                <a:gd name="T76" fmla="*/ 106 w 186"/>
                <a:gd name="T77" fmla="*/ 30 h 284"/>
                <a:gd name="T78" fmla="*/ 92 w 186"/>
                <a:gd name="T79" fmla="*/ 28 h 284"/>
                <a:gd name="T80" fmla="*/ 70 w 186"/>
                <a:gd name="T81" fmla="*/ 36 h 284"/>
                <a:gd name="T82" fmla="*/ 52 w 186"/>
                <a:gd name="T83" fmla="*/ 58 h 284"/>
                <a:gd name="T84" fmla="*/ 42 w 186"/>
                <a:gd name="T85" fmla="*/ 94 h 284"/>
                <a:gd name="T86" fmla="*/ 36 w 186"/>
                <a:gd name="T87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6" h="284">
                  <a:moveTo>
                    <a:pt x="186" y="138"/>
                  </a:moveTo>
                  <a:lnTo>
                    <a:pt x="186" y="138"/>
                  </a:lnTo>
                  <a:lnTo>
                    <a:pt x="184" y="172"/>
                  </a:lnTo>
                  <a:lnTo>
                    <a:pt x="180" y="200"/>
                  </a:lnTo>
                  <a:lnTo>
                    <a:pt x="172" y="226"/>
                  </a:lnTo>
                  <a:lnTo>
                    <a:pt x="160" y="246"/>
                  </a:lnTo>
                  <a:lnTo>
                    <a:pt x="154" y="254"/>
                  </a:lnTo>
                  <a:lnTo>
                    <a:pt x="148" y="262"/>
                  </a:lnTo>
                  <a:lnTo>
                    <a:pt x="140" y="268"/>
                  </a:lnTo>
                  <a:lnTo>
                    <a:pt x="132" y="274"/>
                  </a:lnTo>
                  <a:lnTo>
                    <a:pt x="122" y="278"/>
                  </a:lnTo>
                  <a:lnTo>
                    <a:pt x="112" y="282"/>
                  </a:lnTo>
                  <a:lnTo>
                    <a:pt x="102" y="282"/>
                  </a:lnTo>
                  <a:lnTo>
                    <a:pt x="90" y="284"/>
                  </a:lnTo>
                  <a:lnTo>
                    <a:pt x="90" y="284"/>
                  </a:lnTo>
                  <a:lnTo>
                    <a:pt x="80" y="282"/>
                  </a:lnTo>
                  <a:lnTo>
                    <a:pt x="72" y="282"/>
                  </a:lnTo>
                  <a:lnTo>
                    <a:pt x="62" y="278"/>
                  </a:lnTo>
                  <a:lnTo>
                    <a:pt x="54" y="274"/>
                  </a:lnTo>
                  <a:lnTo>
                    <a:pt x="46" y="270"/>
                  </a:lnTo>
                  <a:lnTo>
                    <a:pt x="38" y="262"/>
                  </a:lnTo>
                  <a:lnTo>
                    <a:pt x="26" y="248"/>
                  </a:lnTo>
                  <a:lnTo>
                    <a:pt x="14" y="228"/>
                  </a:lnTo>
                  <a:lnTo>
                    <a:pt x="6" y="202"/>
                  </a:lnTo>
                  <a:lnTo>
                    <a:pt x="2" y="17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" y="110"/>
                  </a:lnTo>
                  <a:lnTo>
                    <a:pt x="6" y="82"/>
                  </a:lnTo>
                  <a:lnTo>
                    <a:pt x="14" y="56"/>
                  </a:lnTo>
                  <a:lnTo>
                    <a:pt x="26" y="36"/>
                  </a:lnTo>
                  <a:lnTo>
                    <a:pt x="40" y="20"/>
                  </a:lnTo>
                  <a:lnTo>
                    <a:pt x="48" y="14"/>
                  </a:lnTo>
                  <a:lnTo>
                    <a:pt x="56" y="8"/>
                  </a:lnTo>
                  <a:lnTo>
                    <a:pt x="66" y="4"/>
                  </a:lnTo>
                  <a:lnTo>
                    <a:pt x="76" y="2"/>
                  </a:lnTo>
                  <a:lnTo>
                    <a:pt x="84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6" y="0"/>
                  </a:lnTo>
                  <a:lnTo>
                    <a:pt x="116" y="2"/>
                  </a:lnTo>
                  <a:lnTo>
                    <a:pt x="124" y="4"/>
                  </a:lnTo>
                  <a:lnTo>
                    <a:pt x="134" y="10"/>
                  </a:lnTo>
                  <a:lnTo>
                    <a:pt x="142" y="14"/>
                  </a:lnTo>
                  <a:lnTo>
                    <a:pt x="150" y="20"/>
                  </a:lnTo>
                  <a:lnTo>
                    <a:pt x="162" y="36"/>
                  </a:lnTo>
                  <a:lnTo>
                    <a:pt x="172" y="56"/>
                  </a:lnTo>
                  <a:lnTo>
                    <a:pt x="180" y="80"/>
                  </a:lnTo>
                  <a:lnTo>
                    <a:pt x="184" y="108"/>
                  </a:lnTo>
                  <a:lnTo>
                    <a:pt x="186" y="138"/>
                  </a:lnTo>
                  <a:lnTo>
                    <a:pt x="186" y="138"/>
                  </a:lnTo>
                  <a:close/>
                  <a:moveTo>
                    <a:pt x="36" y="142"/>
                  </a:moveTo>
                  <a:lnTo>
                    <a:pt x="36" y="142"/>
                  </a:lnTo>
                  <a:lnTo>
                    <a:pt x="38" y="168"/>
                  </a:lnTo>
                  <a:lnTo>
                    <a:pt x="40" y="190"/>
                  </a:lnTo>
                  <a:lnTo>
                    <a:pt x="46" y="210"/>
                  </a:lnTo>
                  <a:lnTo>
                    <a:pt x="52" y="226"/>
                  </a:lnTo>
                  <a:lnTo>
                    <a:pt x="60" y="238"/>
                  </a:lnTo>
                  <a:lnTo>
                    <a:pt x="70" y="248"/>
                  </a:lnTo>
                  <a:lnTo>
                    <a:pt x="80" y="252"/>
                  </a:lnTo>
                  <a:lnTo>
                    <a:pt x="92" y="254"/>
                  </a:lnTo>
                  <a:lnTo>
                    <a:pt x="92" y="254"/>
                  </a:lnTo>
                  <a:lnTo>
                    <a:pt x="106" y="252"/>
                  </a:lnTo>
                  <a:lnTo>
                    <a:pt x="118" y="246"/>
                  </a:lnTo>
                  <a:lnTo>
                    <a:pt x="126" y="238"/>
                  </a:lnTo>
                  <a:lnTo>
                    <a:pt x="134" y="224"/>
                  </a:lnTo>
                  <a:lnTo>
                    <a:pt x="140" y="208"/>
                  </a:lnTo>
                  <a:lnTo>
                    <a:pt x="144" y="188"/>
                  </a:lnTo>
                  <a:lnTo>
                    <a:pt x="148" y="166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8" y="116"/>
                  </a:lnTo>
                  <a:lnTo>
                    <a:pt x="146" y="94"/>
                  </a:lnTo>
                  <a:lnTo>
                    <a:pt x="142" y="76"/>
                  </a:lnTo>
                  <a:lnTo>
                    <a:pt x="136" y="58"/>
                  </a:lnTo>
                  <a:lnTo>
                    <a:pt x="128" y="46"/>
                  </a:lnTo>
                  <a:lnTo>
                    <a:pt x="118" y="36"/>
                  </a:lnTo>
                  <a:lnTo>
                    <a:pt x="106" y="30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82" y="30"/>
                  </a:lnTo>
                  <a:lnTo>
                    <a:pt x="70" y="36"/>
                  </a:lnTo>
                  <a:lnTo>
                    <a:pt x="60" y="44"/>
                  </a:lnTo>
                  <a:lnTo>
                    <a:pt x="52" y="58"/>
                  </a:lnTo>
                  <a:lnTo>
                    <a:pt x="46" y="74"/>
                  </a:lnTo>
                  <a:lnTo>
                    <a:pt x="42" y="94"/>
                  </a:lnTo>
                  <a:lnTo>
                    <a:pt x="38" y="116"/>
                  </a:lnTo>
                  <a:lnTo>
                    <a:pt x="36" y="142"/>
                  </a:lnTo>
                  <a:lnTo>
                    <a:pt x="36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3" name="Freeform 117">
              <a:extLst>
                <a:ext uri="{FF2B5EF4-FFF2-40B4-BE49-F238E27FC236}">
                  <a16:creationId xmlns:a16="http://schemas.microsoft.com/office/drawing/2014/main" id="{08942C59-584D-44BE-A1D4-5B86D4B05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145" y="2677817"/>
              <a:ext cx="189613" cy="400137"/>
            </a:xfrm>
            <a:custGeom>
              <a:avLst/>
              <a:gdLst>
                <a:gd name="T0" fmla="*/ 10 w 172"/>
                <a:gd name="T1" fmla="*/ 236 h 284"/>
                <a:gd name="T2" fmla="*/ 36 w 172"/>
                <a:gd name="T3" fmla="*/ 248 h 284"/>
                <a:gd name="T4" fmla="*/ 72 w 172"/>
                <a:gd name="T5" fmla="*/ 254 h 284"/>
                <a:gd name="T6" fmla="*/ 88 w 172"/>
                <a:gd name="T7" fmla="*/ 252 h 284"/>
                <a:gd name="T8" fmla="*/ 112 w 172"/>
                <a:gd name="T9" fmla="*/ 242 h 284"/>
                <a:gd name="T10" fmla="*/ 126 w 172"/>
                <a:gd name="T11" fmla="*/ 228 h 284"/>
                <a:gd name="T12" fmla="*/ 132 w 172"/>
                <a:gd name="T13" fmla="*/ 210 h 284"/>
                <a:gd name="T14" fmla="*/ 134 w 172"/>
                <a:gd name="T15" fmla="*/ 200 h 284"/>
                <a:gd name="T16" fmla="*/ 128 w 172"/>
                <a:gd name="T17" fmla="*/ 176 h 284"/>
                <a:gd name="T18" fmla="*/ 112 w 172"/>
                <a:gd name="T19" fmla="*/ 158 h 284"/>
                <a:gd name="T20" fmla="*/ 88 w 172"/>
                <a:gd name="T21" fmla="*/ 148 h 284"/>
                <a:gd name="T22" fmla="*/ 62 w 172"/>
                <a:gd name="T23" fmla="*/ 146 h 284"/>
                <a:gd name="T24" fmla="*/ 42 w 172"/>
                <a:gd name="T25" fmla="*/ 118 h 284"/>
                <a:gd name="T26" fmla="*/ 62 w 172"/>
                <a:gd name="T27" fmla="*/ 118 h 284"/>
                <a:gd name="T28" fmla="*/ 84 w 172"/>
                <a:gd name="T29" fmla="*/ 114 h 284"/>
                <a:gd name="T30" fmla="*/ 104 w 172"/>
                <a:gd name="T31" fmla="*/ 106 h 284"/>
                <a:gd name="T32" fmla="*/ 118 w 172"/>
                <a:gd name="T33" fmla="*/ 92 h 284"/>
                <a:gd name="T34" fmla="*/ 124 w 172"/>
                <a:gd name="T35" fmla="*/ 72 h 284"/>
                <a:gd name="T36" fmla="*/ 124 w 172"/>
                <a:gd name="T37" fmla="*/ 62 h 284"/>
                <a:gd name="T38" fmla="*/ 118 w 172"/>
                <a:gd name="T39" fmla="*/ 48 h 284"/>
                <a:gd name="T40" fmla="*/ 106 w 172"/>
                <a:gd name="T41" fmla="*/ 36 h 284"/>
                <a:gd name="T42" fmla="*/ 88 w 172"/>
                <a:gd name="T43" fmla="*/ 30 h 284"/>
                <a:gd name="T44" fmla="*/ 76 w 172"/>
                <a:gd name="T45" fmla="*/ 30 h 284"/>
                <a:gd name="T46" fmla="*/ 44 w 172"/>
                <a:gd name="T47" fmla="*/ 36 h 284"/>
                <a:gd name="T48" fmla="*/ 20 w 172"/>
                <a:gd name="T49" fmla="*/ 48 h 284"/>
                <a:gd name="T50" fmla="*/ 10 w 172"/>
                <a:gd name="T51" fmla="*/ 20 h 284"/>
                <a:gd name="T52" fmla="*/ 42 w 172"/>
                <a:gd name="T53" fmla="*/ 6 h 284"/>
                <a:gd name="T54" fmla="*/ 82 w 172"/>
                <a:gd name="T55" fmla="*/ 0 h 284"/>
                <a:gd name="T56" fmla="*/ 102 w 172"/>
                <a:gd name="T57" fmla="*/ 2 h 284"/>
                <a:gd name="T58" fmla="*/ 132 w 172"/>
                <a:gd name="T59" fmla="*/ 12 h 284"/>
                <a:gd name="T60" fmla="*/ 150 w 172"/>
                <a:gd name="T61" fmla="*/ 30 h 284"/>
                <a:gd name="T62" fmla="*/ 160 w 172"/>
                <a:gd name="T63" fmla="*/ 52 h 284"/>
                <a:gd name="T64" fmla="*/ 162 w 172"/>
                <a:gd name="T65" fmla="*/ 66 h 284"/>
                <a:gd name="T66" fmla="*/ 158 w 172"/>
                <a:gd name="T67" fmla="*/ 86 h 284"/>
                <a:gd name="T68" fmla="*/ 148 w 172"/>
                <a:gd name="T69" fmla="*/ 104 h 284"/>
                <a:gd name="T70" fmla="*/ 132 w 172"/>
                <a:gd name="T71" fmla="*/ 118 h 284"/>
                <a:gd name="T72" fmla="*/ 110 w 172"/>
                <a:gd name="T73" fmla="*/ 130 h 284"/>
                <a:gd name="T74" fmla="*/ 110 w 172"/>
                <a:gd name="T75" fmla="*/ 132 h 284"/>
                <a:gd name="T76" fmla="*/ 134 w 172"/>
                <a:gd name="T77" fmla="*/ 140 h 284"/>
                <a:gd name="T78" fmla="*/ 154 w 172"/>
                <a:gd name="T79" fmla="*/ 154 h 284"/>
                <a:gd name="T80" fmla="*/ 168 w 172"/>
                <a:gd name="T81" fmla="*/ 174 h 284"/>
                <a:gd name="T82" fmla="*/ 172 w 172"/>
                <a:gd name="T83" fmla="*/ 202 h 284"/>
                <a:gd name="T84" fmla="*/ 170 w 172"/>
                <a:gd name="T85" fmla="*/ 218 h 284"/>
                <a:gd name="T86" fmla="*/ 158 w 172"/>
                <a:gd name="T87" fmla="*/ 246 h 284"/>
                <a:gd name="T88" fmla="*/ 132 w 172"/>
                <a:gd name="T89" fmla="*/ 270 h 284"/>
                <a:gd name="T90" fmla="*/ 96 w 172"/>
                <a:gd name="T91" fmla="*/ 282 h 284"/>
                <a:gd name="T92" fmla="*/ 72 w 172"/>
                <a:gd name="T93" fmla="*/ 284 h 284"/>
                <a:gd name="T94" fmla="*/ 30 w 172"/>
                <a:gd name="T95" fmla="*/ 278 h 284"/>
                <a:gd name="T96" fmla="*/ 0 w 172"/>
                <a:gd name="T97" fmla="*/ 26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2" h="284">
                  <a:moveTo>
                    <a:pt x="10" y="236"/>
                  </a:moveTo>
                  <a:lnTo>
                    <a:pt x="10" y="236"/>
                  </a:lnTo>
                  <a:lnTo>
                    <a:pt x="20" y="242"/>
                  </a:lnTo>
                  <a:lnTo>
                    <a:pt x="36" y="248"/>
                  </a:lnTo>
                  <a:lnTo>
                    <a:pt x="52" y="252"/>
                  </a:lnTo>
                  <a:lnTo>
                    <a:pt x="72" y="254"/>
                  </a:lnTo>
                  <a:lnTo>
                    <a:pt x="72" y="254"/>
                  </a:lnTo>
                  <a:lnTo>
                    <a:pt x="88" y="252"/>
                  </a:lnTo>
                  <a:lnTo>
                    <a:pt x="102" y="248"/>
                  </a:lnTo>
                  <a:lnTo>
                    <a:pt x="112" y="242"/>
                  </a:lnTo>
                  <a:lnTo>
                    <a:pt x="120" y="236"/>
                  </a:lnTo>
                  <a:lnTo>
                    <a:pt x="126" y="228"/>
                  </a:lnTo>
                  <a:lnTo>
                    <a:pt x="130" y="218"/>
                  </a:lnTo>
                  <a:lnTo>
                    <a:pt x="132" y="210"/>
                  </a:lnTo>
                  <a:lnTo>
                    <a:pt x="134" y="200"/>
                  </a:lnTo>
                  <a:lnTo>
                    <a:pt x="134" y="200"/>
                  </a:lnTo>
                  <a:lnTo>
                    <a:pt x="132" y="186"/>
                  </a:lnTo>
                  <a:lnTo>
                    <a:pt x="128" y="176"/>
                  </a:lnTo>
                  <a:lnTo>
                    <a:pt x="120" y="166"/>
                  </a:lnTo>
                  <a:lnTo>
                    <a:pt x="112" y="158"/>
                  </a:lnTo>
                  <a:lnTo>
                    <a:pt x="100" y="152"/>
                  </a:lnTo>
                  <a:lnTo>
                    <a:pt x="88" y="148"/>
                  </a:lnTo>
                  <a:lnTo>
                    <a:pt x="76" y="146"/>
                  </a:lnTo>
                  <a:lnTo>
                    <a:pt x="62" y="146"/>
                  </a:lnTo>
                  <a:lnTo>
                    <a:pt x="42" y="146"/>
                  </a:lnTo>
                  <a:lnTo>
                    <a:pt x="42" y="118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74" y="116"/>
                  </a:lnTo>
                  <a:lnTo>
                    <a:pt x="84" y="114"/>
                  </a:lnTo>
                  <a:lnTo>
                    <a:pt x="94" y="112"/>
                  </a:lnTo>
                  <a:lnTo>
                    <a:pt x="104" y="106"/>
                  </a:lnTo>
                  <a:lnTo>
                    <a:pt x="112" y="100"/>
                  </a:lnTo>
                  <a:lnTo>
                    <a:pt x="118" y="92"/>
                  </a:lnTo>
                  <a:lnTo>
                    <a:pt x="122" y="82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24" y="62"/>
                  </a:lnTo>
                  <a:lnTo>
                    <a:pt x="122" y="56"/>
                  </a:lnTo>
                  <a:lnTo>
                    <a:pt x="118" y="48"/>
                  </a:lnTo>
                  <a:lnTo>
                    <a:pt x="112" y="42"/>
                  </a:lnTo>
                  <a:lnTo>
                    <a:pt x="106" y="36"/>
                  </a:lnTo>
                  <a:lnTo>
                    <a:pt x="98" y="32"/>
                  </a:lnTo>
                  <a:lnTo>
                    <a:pt x="88" y="30"/>
                  </a:lnTo>
                  <a:lnTo>
                    <a:pt x="76" y="30"/>
                  </a:lnTo>
                  <a:lnTo>
                    <a:pt x="76" y="30"/>
                  </a:lnTo>
                  <a:lnTo>
                    <a:pt x="60" y="32"/>
                  </a:lnTo>
                  <a:lnTo>
                    <a:pt x="44" y="36"/>
                  </a:lnTo>
                  <a:lnTo>
                    <a:pt x="32" y="42"/>
                  </a:lnTo>
                  <a:lnTo>
                    <a:pt x="20" y="4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24" y="12"/>
                  </a:lnTo>
                  <a:lnTo>
                    <a:pt x="42" y="6"/>
                  </a:lnTo>
                  <a:lnTo>
                    <a:pt x="62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102" y="2"/>
                  </a:lnTo>
                  <a:lnTo>
                    <a:pt x="118" y="6"/>
                  </a:lnTo>
                  <a:lnTo>
                    <a:pt x="132" y="12"/>
                  </a:lnTo>
                  <a:lnTo>
                    <a:pt x="142" y="20"/>
                  </a:lnTo>
                  <a:lnTo>
                    <a:pt x="150" y="30"/>
                  </a:lnTo>
                  <a:lnTo>
                    <a:pt x="156" y="40"/>
                  </a:lnTo>
                  <a:lnTo>
                    <a:pt x="160" y="52"/>
                  </a:lnTo>
                  <a:lnTo>
                    <a:pt x="162" y="66"/>
                  </a:lnTo>
                  <a:lnTo>
                    <a:pt x="162" y="66"/>
                  </a:lnTo>
                  <a:lnTo>
                    <a:pt x="160" y="76"/>
                  </a:lnTo>
                  <a:lnTo>
                    <a:pt x="158" y="86"/>
                  </a:lnTo>
                  <a:lnTo>
                    <a:pt x="154" y="96"/>
                  </a:lnTo>
                  <a:lnTo>
                    <a:pt x="148" y="104"/>
                  </a:lnTo>
                  <a:lnTo>
                    <a:pt x="142" y="112"/>
                  </a:lnTo>
                  <a:lnTo>
                    <a:pt x="132" y="118"/>
                  </a:lnTo>
                  <a:lnTo>
                    <a:pt x="122" y="126"/>
                  </a:lnTo>
                  <a:lnTo>
                    <a:pt x="110" y="130"/>
                  </a:lnTo>
                  <a:lnTo>
                    <a:pt x="110" y="132"/>
                  </a:lnTo>
                  <a:lnTo>
                    <a:pt x="110" y="132"/>
                  </a:lnTo>
                  <a:lnTo>
                    <a:pt x="124" y="134"/>
                  </a:lnTo>
                  <a:lnTo>
                    <a:pt x="134" y="140"/>
                  </a:lnTo>
                  <a:lnTo>
                    <a:pt x="144" y="146"/>
                  </a:lnTo>
                  <a:lnTo>
                    <a:pt x="154" y="154"/>
                  </a:lnTo>
                  <a:lnTo>
                    <a:pt x="162" y="164"/>
                  </a:lnTo>
                  <a:lnTo>
                    <a:pt x="168" y="174"/>
                  </a:lnTo>
                  <a:lnTo>
                    <a:pt x="170" y="188"/>
                  </a:lnTo>
                  <a:lnTo>
                    <a:pt x="172" y="202"/>
                  </a:lnTo>
                  <a:lnTo>
                    <a:pt x="172" y="202"/>
                  </a:lnTo>
                  <a:lnTo>
                    <a:pt x="170" y="218"/>
                  </a:lnTo>
                  <a:lnTo>
                    <a:pt x="166" y="232"/>
                  </a:lnTo>
                  <a:lnTo>
                    <a:pt x="158" y="246"/>
                  </a:lnTo>
                  <a:lnTo>
                    <a:pt x="146" y="258"/>
                  </a:lnTo>
                  <a:lnTo>
                    <a:pt x="132" y="270"/>
                  </a:lnTo>
                  <a:lnTo>
                    <a:pt x="116" y="276"/>
                  </a:lnTo>
                  <a:lnTo>
                    <a:pt x="96" y="282"/>
                  </a:lnTo>
                  <a:lnTo>
                    <a:pt x="72" y="284"/>
                  </a:lnTo>
                  <a:lnTo>
                    <a:pt x="72" y="284"/>
                  </a:lnTo>
                  <a:lnTo>
                    <a:pt x="50" y="282"/>
                  </a:lnTo>
                  <a:lnTo>
                    <a:pt x="30" y="278"/>
                  </a:lnTo>
                  <a:lnTo>
                    <a:pt x="14" y="272"/>
                  </a:lnTo>
                  <a:lnTo>
                    <a:pt x="0" y="264"/>
                  </a:lnTo>
                  <a:lnTo>
                    <a:pt x="10" y="2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123">
              <a:extLst>
                <a:ext uri="{FF2B5EF4-FFF2-40B4-BE49-F238E27FC236}">
                  <a16:creationId xmlns:a16="http://schemas.microsoft.com/office/drawing/2014/main" id="{B8F65B03-0E9D-45A8-BE24-4CB8E06D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0941" y="2672180"/>
              <a:ext cx="147722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Rectangle 124">
              <a:extLst>
                <a:ext uri="{FF2B5EF4-FFF2-40B4-BE49-F238E27FC236}">
                  <a16:creationId xmlns:a16="http://schemas.microsoft.com/office/drawing/2014/main" id="{EA00FFCA-0DF8-4DB9-98A3-9A1868916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30941" y="2841253"/>
              <a:ext cx="101421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1" name="Rectangle 125">
              <a:extLst>
                <a:ext uri="{FF2B5EF4-FFF2-40B4-BE49-F238E27FC236}">
                  <a16:creationId xmlns:a16="http://schemas.microsoft.com/office/drawing/2014/main" id="{FB79D5D1-BC89-4985-92A0-F990201AB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5345" y="2841253"/>
              <a:ext cx="102524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2" name="Freeform 126">
              <a:extLst>
                <a:ext uri="{FF2B5EF4-FFF2-40B4-BE49-F238E27FC236}">
                  <a16:creationId xmlns:a16="http://schemas.microsoft.com/office/drawing/2014/main" id="{C0F570E6-06A1-4465-8A0E-64BD63537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616" y="2672180"/>
              <a:ext cx="149927" cy="377595"/>
            </a:xfrm>
            <a:custGeom>
              <a:avLst/>
              <a:gdLst>
                <a:gd name="T0" fmla="*/ 96 w 136"/>
                <a:gd name="T1" fmla="*/ 134 h 268"/>
                <a:gd name="T2" fmla="*/ 0 w 136"/>
                <a:gd name="T3" fmla="*/ 228 h 268"/>
                <a:gd name="T4" fmla="*/ 0 w 136"/>
                <a:gd name="T5" fmla="*/ 268 h 268"/>
                <a:gd name="T6" fmla="*/ 136 w 136"/>
                <a:gd name="T7" fmla="*/ 134 h 268"/>
                <a:gd name="T8" fmla="*/ 0 w 136"/>
                <a:gd name="T9" fmla="*/ 0 h 268"/>
                <a:gd name="T10" fmla="*/ 0 w 136"/>
                <a:gd name="T11" fmla="*/ 40 h 268"/>
                <a:gd name="T12" fmla="*/ 96 w 136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268">
                  <a:moveTo>
                    <a:pt x="96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6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6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Rectangle 127">
              <a:extLst>
                <a:ext uri="{FF2B5EF4-FFF2-40B4-BE49-F238E27FC236}">
                  <a16:creationId xmlns:a16="http://schemas.microsoft.com/office/drawing/2014/main" id="{BE538F25-7870-4D88-AD3B-973740694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6616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Rectangle 128">
              <a:extLst>
                <a:ext uri="{FF2B5EF4-FFF2-40B4-BE49-F238E27FC236}">
                  <a16:creationId xmlns:a16="http://schemas.microsoft.com/office/drawing/2014/main" id="{571FB522-35A3-469C-9ED8-642CD7A65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2123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129">
              <a:extLst>
                <a:ext uri="{FF2B5EF4-FFF2-40B4-BE49-F238E27FC236}">
                  <a16:creationId xmlns:a16="http://schemas.microsoft.com/office/drawing/2014/main" id="{4C0DAC78-7F68-4B1E-AC4B-12EB49CCA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660" y="2672180"/>
              <a:ext cx="147722" cy="377595"/>
            </a:xfrm>
            <a:custGeom>
              <a:avLst/>
              <a:gdLst>
                <a:gd name="T0" fmla="*/ 94 w 134"/>
                <a:gd name="T1" fmla="*/ 134 h 268"/>
                <a:gd name="T2" fmla="*/ 0 w 134"/>
                <a:gd name="T3" fmla="*/ 228 h 268"/>
                <a:gd name="T4" fmla="*/ 0 w 134"/>
                <a:gd name="T5" fmla="*/ 268 h 268"/>
                <a:gd name="T6" fmla="*/ 134 w 134"/>
                <a:gd name="T7" fmla="*/ 134 h 268"/>
                <a:gd name="T8" fmla="*/ 0 w 134"/>
                <a:gd name="T9" fmla="*/ 0 h 268"/>
                <a:gd name="T10" fmla="*/ 0 w 134"/>
                <a:gd name="T11" fmla="*/ 40 h 268"/>
                <a:gd name="T12" fmla="*/ 94 w 134"/>
                <a:gd name="T13" fmla="*/ 13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68">
                  <a:moveTo>
                    <a:pt x="94" y="134"/>
                  </a:moveTo>
                  <a:lnTo>
                    <a:pt x="0" y="228"/>
                  </a:lnTo>
                  <a:lnTo>
                    <a:pt x="0" y="268"/>
                  </a:lnTo>
                  <a:lnTo>
                    <a:pt x="134" y="134"/>
                  </a:lnTo>
                  <a:lnTo>
                    <a:pt x="0" y="0"/>
                  </a:lnTo>
                  <a:lnTo>
                    <a:pt x="0" y="40"/>
                  </a:lnTo>
                  <a:lnTo>
                    <a:pt x="94" y="1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Rectangle 130">
              <a:extLst>
                <a:ext uri="{FF2B5EF4-FFF2-40B4-BE49-F238E27FC236}">
                  <a16:creationId xmlns:a16="http://schemas.microsoft.com/office/drawing/2014/main" id="{929A4BDC-3E22-4E9A-AD6A-F5B45F0C2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660" y="2841253"/>
              <a:ext cx="101421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Rectangle 131">
              <a:extLst>
                <a:ext uri="{FF2B5EF4-FFF2-40B4-BE49-F238E27FC236}">
                  <a16:creationId xmlns:a16="http://schemas.microsoft.com/office/drawing/2014/main" id="{57022FFE-1CD2-4A29-BDE6-3C7E5B8FA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961" y="2841253"/>
              <a:ext cx="103626" cy="394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819400" y="3492444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선별</a:t>
            </a:r>
          </a:p>
        </p:txBody>
      </p:sp>
      <p:sp>
        <p:nvSpPr>
          <p:cNvPr id="970" name="TextBox 969"/>
          <p:cNvSpPr txBox="1"/>
          <p:nvPr/>
        </p:nvSpPr>
        <p:spPr>
          <a:xfrm>
            <a:off x="4173402" y="3967709"/>
            <a:ext cx="179568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UNIQUE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975" name="TextBox 974"/>
          <p:cNvSpPr txBox="1"/>
          <p:nvPr/>
        </p:nvSpPr>
        <p:spPr>
          <a:xfrm>
            <a:off x="4326416" y="5981700"/>
            <a:ext cx="146226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Null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 다수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E0BC8E-B929-E2D9-3C3B-ABF604980936}"/>
              </a:ext>
            </a:extLst>
          </p:cNvPr>
          <p:cNvSpPr txBox="1"/>
          <p:nvPr/>
        </p:nvSpPr>
        <p:spPr>
          <a:xfrm>
            <a:off x="3990874" y="4457700"/>
            <a:ext cx="2119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Ticket_type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Strresnum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Strin_interface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2B08D-D620-0328-6C3E-3C0DAA564909}"/>
              </a:ext>
            </a:extLst>
          </p:cNvPr>
          <p:cNvSpPr txBox="1"/>
          <p:nvPr/>
        </p:nvSpPr>
        <p:spPr>
          <a:xfrm>
            <a:off x="3997606" y="6356513"/>
            <a:ext cx="211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Strout_interface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11A6E-45E8-4F22-6B6F-8AA4456FD643}"/>
              </a:ext>
            </a:extLst>
          </p:cNvPr>
          <p:cNvSpPr txBox="1"/>
          <p:nvPr/>
        </p:nvSpPr>
        <p:spPr>
          <a:xfrm>
            <a:off x="8342255" y="4029796"/>
            <a:ext cx="219483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상관관계 있는 컬럼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894DCD-A48B-042A-A38A-DCE9A12294CA}"/>
              </a:ext>
            </a:extLst>
          </p:cNvPr>
          <p:cNvSpPr txBox="1"/>
          <p:nvPr/>
        </p:nvSpPr>
        <p:spPr>
          <a:xfrm>
            <a:off x="8263823" y="5981700"/>
            <a:ext cx="242566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독립적이지 않은 컬럼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C0DCEA-BD66-8BFD-466A-0EFE179C280C}"/>
              </a:ext>
            </a:extLst>
          </p:cNvPr>
          <p:cNvSpPr txBox="1"/>
          <p:nvPr/>
        </p:nvSpPr>
        <p:spPr>
          <a:xfrm>
            <a:off x="7249176" y="3467100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1FFF1-F9AE-3C10-A4AC-ABFB6A5102DE}"/>
              </a:ext>
            </a:extLst>
          </p:cNvPr>
          <p:cNvSpPr txBox="1"/>
          <p:nvPr/>
        </p:nvSpPr>
        <p:spPr>
          <a:xfrm>
            <a:off x="8417206" y="4473698"/>
            <a:ext cx="211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Strs_port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Strd_port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Strbytes_col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Stripv4tos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CE854D-FFE8-DDCC-4F37-2C32CD60D8A2}"/>
              </a:ext>
            </a:extLst>
          </p:cNvPr>
          <p:cNvSpPr txBox="1"/>
          <p:nvPr/>
        </p:nvSpPr>
        <p:spPr>
          <a:xfrm>
            <a:off x="8493406" y="6438900"/>
            <a:ext cx="211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dateregdate</a:t>
            </a:r>
            <a:endParaRPr lang="en-US" altLang="ko-KR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70B1BF1-5F78-FA58-B993-C07C3CC29D63}"/>
              </a:ext>
            </a:extLst>
          </p:cNvPr>
          <p:cNvGraphicFramePr>
            <a:graphicFrameLocks noGrp="1"/>
          </p:cNvGraphicFramePr>
          <p:nvPr/>
        </p:nvGraphicFramePr>
        <p:xfrm>
          <a:off x="11650168" y="3990340"/>
          <a:ext cx="4086604" cy="221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3302">
                  <a:extLst>
                    <a:ext uri="{9D8B030D-6E8A-4147-A177-3AD203B41FA5}">
                      <a16:colId xmlns:a16="http://schemas.microsoft.com/office/drawing/2014/main" val="3010232652"/>
                    </a:ext>
                  </a:extLst>
                </a:gridCol>
                <a:gridCol w="2043302">
                  <a:extLst>
                    <a:ext uri="{9D8B030D-6E8A-4147-A177-3AD203B41FA5}">
                      <a16:colId xmlns:a16="http://schemas.microsoft.com/office/drawing/2014/main" val="2823626516"/>
                    </a:ext>
                  </a:extLst>
                </a:gridCol>
              </a:tblGrid>
              <a:tr h="14100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Strs_mac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86719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8218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smac3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800950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smac4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17423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smac5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0202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smac6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331974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D023F0B-0E79-CAD9-43A3-ADC876479DBF}"/>
              </a:ext>
            </a:extLst>
          </p:cNvPr>
          <p:cNvGraphicFramePr>
            <a:graphicFrameLocks noGrp="1"/>
          </p:cNvGraphicFramePr>
          <p:nvPr/>
        </p:nvGraphicFramePr>
        <p:xfrm>
          <a:off x="11647455" y="6347460"/>
          <a:ext cx="408660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3302">
                  <a:extLst>
                    <a:ext uri="{9D8B030D-6E8A-4147-A177-3AD203B41FA5}">
                      <a16:colId xmlns:a16="http://schemas.microsoft.com/office/drawing/2014/main" val="3010232652"/>
                    </a:ext>
                  </a:extLst>
                </a:gridCol>
                <a:gridCol w="2043302">
                  <a:extLst>
                    <a:ext uri="{9D8B030D-6E8A-4147-A177-3AD203B41FA5}">
                      <a16:colId xmlns:a16="http://schemas.microsoft.com/office/drawing/2014/main" val="2823626516"/>
                    </a:ext>
                  </a:extLst>
                </a:gridCol>
              </a:tblGrid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Strd_mac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86719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dmac2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8218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dmac3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800950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dmac4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17423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dmac5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402026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dmac6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33197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C191829-1824-82FE-7F8B-C8003057743B}"/>
              </a:ext>
            </a:extLst>
          </p:cNvPr>
          <p:cNvSpPr txBox="1"/>
          <p:nvPr/>
        </p:nvSpPr>
        <p:spPr>
          <a:xfrm>
            <a:off x="11393708" y="3436869"/>
            <a:ext cx="43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Column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46E532D-7979-6B0D-7F36-2F54CFF9F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122101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4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10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Koren</a:t>
                      </a: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00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E0D476E9-80D3-26D0-5EE1-B7FD03F51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502" y="2577122"/>
            <a:ext cx="2454871" cy="687560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Rectangle 57">
            <a:extLst>
              <a:ext uri="{FF2B5EF4-FFF2-40B4-BE49-F238E27FC236}">
                <a16:creationId xmlns:a16="http://schemas.microsoft.com/office/drawing/2014/main" id="{D2A09E57-97CC-67E5-1D55-7567282E6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276" y="2552700"/>
            <a:ext cx="2453868" cy="687560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3" name="Rectangle 60">
            <a:extLst>
              <a:ext uri="{FF2B5EF4-FFF2-40B4-BE49-F238E27FC236}">
                <a16:creationId xmlns:a16="http://schemas.microsoft.com/office/drawing/2014/main" id="{EED48FFF-B3D9-1841-924B-7052AD620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348" y="3264682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ectangle 61">
            <a:extLst>
              <a:ext uri="{FF2B5EF4-FFF2-40B4-BE49-F238E27FC236}">
                <a16:creationId xmlns:a16="http://schemas.microsoft.com/office/drawing/2014/main" id="{BF0ED6D6-F1B8-E086-074C-1802C24BC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264682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62">
            <a:extLst>
              <a:ext uri="{FF2B5EF4-FFF2-40B4-BE49-F238E27FC236}">
                <a16:creationId xmlns:a16="http://schemas.microsoft.com/office/drawing/2014/main" id="{9D9328E1-0ADE-D741-432D-4070678D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25" y="8758116"/>
            <a:ext cx="7825120" cy="45719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107">
            <a:extLst>
              <a:ext uri="{FF2B5EF4-FFF2-40B4-BE49-F238E27FC236}">
                <a16:creationId xmlns:a16="http://schemas.microsoft.com/office/drawing/2014/main" id="{2710B1CF-1EEA-70C4-A602-046626C9D05C}"/>
              </a:ext>
            </a:extLst>
          </p:cNvPr>
          <p:cNvSpPr>
            <a:spLocks/>
          </p:cNvSpPr>
          <p:nvPr/>
        </p:nvSpPr>
        <p:spPr bwMode="auto">
          <a:xfrm>
            <a:off x="772025" y="2577122"/>
            <a:ext cx="1903552" cy="687560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BE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108">
            <a:extLst>
              <a:ext uri="{FF2B5EF4-FFF2-40B4-BE49-F238E27FC236}">
                <a16:creationId xmlns:a16="http://schemas.microsoft.com/office/drawing/2014/main" id="{C01E524D-1E56-C458-A4F5-AE6A82DF8165}"/>
              </a:ext>
            </a:extLst>
          </p:cNvPr>
          <p:cNvSpPr>
            <a:spLocks/>
          </p:cNvSpPr>
          <p:nvPr/>
        </p:nvSpPr>
        <p:spPr bwMode="auto">
          <a:xfrm>
            <a:off x="4681372" y="2577122"/>
            <a:ext cx="1903552" cy="687560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BE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6" name="Rectangle 111">
            <a:extLst>
              <a:ext uri="{FF2B5EF4-FFF2-40B4-BE49-F238E27FC236}">
                <a16:creationId xmlns:a16="http://schemas.microsoft.com/office/drawing/2014/main" id="{3C5CDDFE-17E3-CB7F-20ED-203BD3862E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72025" y="3204872"/>
            <a:ext cx="7825119" cy="45719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112">
            <a:extLst>
              <a:ext uri="{FF2B5EF4-FFF2-40B4-BE49-F238E27FC236}">
                <a16:creationId xmlns:a16="http://schemas.microsoft.com/office/drawing/2014/main" id="{68882151-FBA1-E4C7-F84F-6594C0BE71F0}"/>
              </a:ext>
            </a:extLst>
          </p:cNvPr>
          <p:cNvSpPr>
            <a:spLocks noEditPoints="1"/>
          </p:cNvSpPr>
          <p:nvPr/>
        </p:nvSpPr>
        <p:spPr bwMode="auto">
          <a:xfrm>
            <a:off x="950451" y="2737741"/>
            <a:ext cx="186446" cy="400137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2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2 w 186"/>
              <a:gd name="T13" fmla="*/ 284 h 284"/>
              <a:gd name="T14" fmla="*/ 82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6 w 186"/>
              <a:gd name="T29" fmla="*/ 56 h 284"/>
              <a:gd name="T30" fmla="*/ 40 w 186"/>
              <a:gd name="T31" fmla="*/ 20 h 284"/>
              <a:gd name="T32" fmla="*/ 58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6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8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2 w 186"/>
              <a:gd name="T59" fmla="*/ 252 h 284"/>
              <a:gd name="T60" fmla="*/ 94 w 186"/>
              <a:gd name="T61" fmla="*/ 254 h 284"/>
              <a:gd name="T62" fmla="*/ 118 w 186"/>
              <a:gd name="T63" fmla="*/ 246 h 284"/>
              <a:gd name="T64" fmla="*/ 136 w 186"/>
              <a:gd name="T65" fmla="*/ 224 h 284"/>
              <a:gd name="T66" fmla="*/ 146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4 w 186"/>
              <a:gd name="T79" fmla="*/ 28 h 284"/>
              <a:gd name="T80" fmla="*/ 72 w 186"/>
              <a:gd name="T81" fmla="*/ 36 h 284"/>
              <a:gd name="T82" fmla="*/ 54 w 186"/>
              <a:gd name="T83" fmla="*/ 58 h 284"/>
              <a:gd name="T84" fmla="*/ 42 w 186"/>
              <a:gd name="T85" fmla="*/ 94 h 284"/>
              <a:gd name="T86" fmla="*/ 38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6" y="172"/>
                </a:lnTo>
                <a:lnTo>
                  <a:pt x="180" y="200"/>
                </a:lnTo>
                <a:lnTo>
                  <a:pt x="172" y="226"/>
                </a:lnTo>
                <a:lnTo>
                  <a:pt x="162" y="246"/>
                </a:lnTo>
                <a:lnTo>
                  <a:pt x="156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2" y="284"/>
                </a:lnTo>
                <a:lnTo>
                  <a:pt x="92" y="284"/>
                </a:lnTo>
                <a:lnTo>
                  <a:pt x="82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6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8" y="82"/>
                </a:lnTo>
                <a:lnTo>
                  <a:pt x="16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8" y="8"/>
                </a:lnTo>
                <a:lnTo>
                  <a:pt x="66" y="4"/>
                </a:lnTo>
                <a:lnTo>
                  <a:pt x="76" y="2"/>
                </a:lnTo>
                <a:lnTo>
                  <a:pt x="86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6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4" y="56"/>
                </a:lnTo>
                <a:lnTo>
                  <a:pt x="180" y="80"/>
                </a:lnTo>
                <a:lnTo>
                  <a:pt x="186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8" y="142"/>
                </a:moveTo>
                <a:lnTo>
                  <a:pt x="38" y="142"/>
                </a:lnTo>
                <a:lnTo>
                  <a:pt x="38" y="168"/>
                </a:lnTo>
                <a:lnTo>
                  <a:pt x="42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2" y="252"/>
                </a:lnTo>
                <a:lnTo>
                  <a:pt x="94" y="254"/>
                </a:lnTo>
                <a:lnTo>
                  <a:pt x="94" y="254"/>
                </a:lnTo>
                <a:lnTo>
                  <a:pt x="106" y="252"/>
                </a:lnTo>
                <a:lnTo>
                  <a:pt x="118" y="246"/>
                </a:lnTo>
                <a:lnTo>
                  <a:pt x="128" y="238"/>
                </a:lnTo>
                <a:lnTo>
                  <a:pt x="136" y="224"/>
                </a:lnTo>
                <a:lnTo>
                  <a:pt x="142" y="208"/>
                </a:lnTo>
                <a:lnTo>
                  <a:pt x="146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4" y="28"/>
                </a:lnTo>
                <a:lnTo>
                  <a:pt x="94" y="28"/>
                </a:lnTo>
                <a:lnTo>
                  <a:pt x="82" y="30"/>
                </a:lnTo>
                <a:lnTo>
                  <a:pt x="72" y="36"/>
                </a:lnTo>
                <a:lnTo>
                  <a:pt x="62" y="44"/>
                </a:lnTo>
                <a:lnTo>
                  <a:pt x="54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8" y="142"/>
                </a:lnTo>
                <a:lnTo>
                  <a:pt x="3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113">
            <a:extLst>
              <a:ext uri="{FF2B5EF4-FFF2-40B4-BE49-F238E27FC236}">
                <a16:creationId xmlns:a16="http://schemas.microsoft.com/office/drawing/2014/main" id="{C86D3261-6645-2FD8-B41D-E21D4CDBF188}"/>
              </a:ext>
            </a:extLst>
          </p:cNvPr>
          <p:cNvSpPr>
            <a:spLocks/>
          </p:cNvSpPr>
          <p:nvPr/>
        </p:nvSpPr>
        <p:spPr bwMode="auto">
          <a:xfrm>
            <a:off x="1197040" y="2743376"/>
            <a:ext cx="90217" cy="386048"/>
          </a:xfrm>
          <a:custGeom>
            <a:avLst/>
            <a:gdLst>
              <a:gd name="T0" fmla="*/ 56 w 90"/>
              <a:gd name="T1" fmla="*/ 34 h 274"/>
              <a:gd name="T2" fmla="*/ 54 w 90"/>
              <a:gd name="T3" fmla="*/ 34 h 274"/>
              <a:gd name="T4" fmla="*/ 6 w 90"/>
              <a:gd name="T5" fmla="*/ 60 h 274"/>
              <a:gd name="T6" fmla="*/ 0 w 90"/>
              <a:gd name="T7" fmla="*/ 32 h 274"/>
              <a:gd name="T8" fmla="*/ 60 w 90"/>
              <a:gd name="T9" fmla="*/ 0 h 274"/>
              <a:gd name="T10" fmla="*/ 90 w 90"/>
              <a:gd name="T11" fmla="*/ 0 h 274"/>
              <a:gd name="T12" fmla="*/ 90 w 90"/>
              <a:gd name="T13" fmla="*/ 274 h 274"/>
              <a:gd name="T14" fmla="*/ 56 w 90"/>
              <a:gd name="T15" fmla="*/ 274 h 274"/>
              <a:gd name="T16" fmla="*/ 56 w 90"/>
              <a:gd name="T17" fmla="*/ 3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274">
                <a:moveTo>
                  <a:pt x="56" y="34"/>
                </a:moveTo>
                <a:lnTo>
                  <a:pt x="54" y="34"/>
                </a:lnTo>
                <a:lnTo>
                  <a:pt x="6" y="60"/>
                </a:lnTo>
                <a:lnTo>
                  <a:pt x="0" y="32"/>
                </a:lnTo>
                <a:lnTo>
                  <a:pt x="60" y="0"/>
                </a:lnTo>
                <a:lnTo>
                  <a:pt x="90" y="0"/>
                </a:lnTo>
                <a:lnTo>
                  <a:pt x="90" y="274"/>
                </a:lnTo>
                <a:lnTo>
                  <a:pt x="56" y="274"/>
                </a:lnTo>
                <a:lnTo>
                  <a:pt x="56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14">
            <a:extLst>
              <a:ext uri="{FF2B5EF4-FFF2-40B4-BE49-F238E27FC236}">
                <a16:creationId xmlns:a16="http://schemas.microsoft.com/office/drawing/2014/main" id="{943371C7-0E5C-A34F-2E10-6C7880089DB2}"/>
              </a:ext>
            </a:extLst>
          </p:cNvPr>
          <p:cNvSpPr>
            <a:spLocks noEditPoints="1"/>
          </p:cNvSpPr>
          <p:nvPr/>
        </p:nvSpPr>
        <p:spPr bwMode="auto">
          <a:xfrm>
            <a:off x="4853784" y="2737741"/>
            <a:ext cx="188451" cy="400137"/>
          </a:xfrm>
          <a:custGeom>
            <a:avLst/>
            <a:gdLst>
              <a:gd name="T0" fmla="*/ 188 w 188"/>
              <a:gd name="T1" fmla="*/ 138 h 284"/>
              <a:gd name="T2" fmla="*/ 180 w 188"/>
              <a:gd name="T3" fmla="*/ 200 h 284"/>
              <a:gd name="T4" fmla="*/ 162 w 188"/>
              <a:gd name="T5" fmla="*/ 246 h 284"/>
              <a:gd name="T6" fmla="*/ 148 w 188"/>
              <a:gd name="T7" fmla="*/ 262 h 284"/>
              <a:gd name="T8" fmla="*/ 132 w 188"/>
              <a:gd name="T9" fmla="*/ 274 h 284"/>
              <a:gd name="T10" fmla="*/ 114 w 188"/>
              <a:gd name="T11" fmla="*/ 282 h 284"/>
              <a:gd name="T12" fmla="*/ 92 w 188"/>
              <a:gd name="T13" fmla="*/ 284 h 284"/>
              <a:gd name="T14" fmla="*/ 82 w 188"/>
              <a:gd name="T15" fmla="*/ 282 h 284"/>
              <a:gd name="T16" fmla="*/ 64 w 188"/>
              <a:gd name="T17" fmla="*/ 278 h 284"/>
              <a:gd name="T18" fmla="*/ 46 w 188"/>
              <a:gd name="T19" fmla="*/ 270 h 284"/>
              <a:gd name="T20" fmla="*/ 26 w 188"/>
              <a:gd name="T21" fmla="*/ 248 h 284"/>
              <a:gd name="T22" fmla="*/ 8 w 188"/>
              <a:gd name="T23" fmla="*/ 202 h 284"/>
              <a:gd name="T24" fmla="*/ 0 w 188"/>
              <a:gd name="T25" fmla="*/ 142 h 284"/>
              <a:gd name="T26" fmla="*/ 2 w 188"/>
              <a:gd name="T27" fmla="*/ 110 h 284"/>
              <a:gd name="T28" fmla="*/ 16 w 188"/>
              <a:gd name="T29" fmla="*/ 56 h 284"/>
              <a:gd name="T30" fmla="*/ 42 w 188"/>
              <a:gd name="T31" fmla="*/ 20 h 284"/>
              <a:gd name="T32" fmla="*/ 58 w 188"/>
              <a:gd name="T33" fmla="*/ 8 h 284"/>
              <a:gd name="T34" fmla="*/ 76 w 188"/>
              <a:gd name="T35" fmla="*/ 2 h 284"/>
              <a:gd name="T36" fmla="*/ 96 w 188"/>
              <a:gd name="T37" fmla="*/ 0 h 284"/>
              <a:gd name="T38" fmla="*/ 106 w 188"/>
              <a:gd name="T39" fmla="*/ 0 h 284"/>
              <a:gd name="T40" fmla="*/ 126 w 188"/>
              <a:gd name="T41" fmla="*/ 4 h 284"/>
              <a:gd name="T42" fmla="*/ 142 w 188"/>
              <a:gd name="T43" fmla="*/ 14 h 284"/>
              <a:gd name="T44" fmla="*/ 164 w 188"/>
              <a:gd name="T45" fmla="*/ 36 h 284"/>
              <a:gd name="T46" fmla="*/ 180 w 188"/>
              <a:gd name="T47" fmla="*/ 80 h 284"/>
              <a:gd name="T48" fmla="*/ 188 w 188"/>
              <a:gd name="T49" fmla="*/ 138 h 284"/>
              <a:gd name="T50" fmla="*/ 38 w 188"/>
              <a:gd name="T51" fmla="*/ 142 h 284"/>
              <a:gd name="T52" fmla="*/ 38 w 188"/>
              <a:gd name="T53" fmla="*/ 168 h 284"/>
              <a:gd name="T54" fmla="*/ 46 w 188"/>
              <a:gd name="T55" fmla="*/ 210 h 284"/>
              <a:gd name="T56" fmla="*/ 62 w 188"/>
              <a:gd name="T57" fmla="*/ 238 h 284"/>
              <a:gd name="T58" fmla="*/ 82 w 188"/>
              <a:gd name="T59" fmla="*/ 252 h 284"/>
              <a:gd name="T60" fmla="*/ 94 w 188"/>
              <a:gd name="T61" fmla="*/ 254 h 284"/>
              <a:gd name="T62" fmla="*/ 118 w 188"/>
              <a:gd name="T63" fmla="*/ 246 h 284"/>
              <a:gd name="T64" fmla="*/ 136 w 188"/>
              <a:gd name="T65" fmla="*/ 224 h 284"/>
              <a:gd name="T66" fmla="*/ 146 w 188"/>
              <a:gd name="T67" fmla="*/ 188 h 284"/>
              <a:gd name="T68" fmla="*/ 150 w 188"/>
              <a:gd name="T69" fmla="*/ 140 h 284"/>
              <a:gd name="T70" fmla="*/ 148 w 188"/>
              <a:gd name="T71" fmla="*/ 116 h 284"/>
              <a:gd name="T72" fmla="*/ 142 w 188"/>
              <a:gd name="T73" fmla="*/ 76 h 284"/>
              <a:gd name="T74" fmla="*/ 128 w 188"/>
              <a:gd name="T75" fmla="*/ 46 h 284"/>
              <a:gd name="T76" fmla="*/ 108 w 188"/>
              <a:gd name="T77" fmla="*/ 30 h 284"/>
              <a:gd name="T78" fmla="*/ 94 w 188"/>
              <a:gd name="T79" fmla="*/ 28 h 284"/>
              <a:gd name="T80" fmla="*/ 72 w 188"/>
              <a:gd name="T81" fmla="*/ 36 h 284"/>
              <a:gd name="T82" fmla="*/ 54 w 188"/>
              <a:gd name="T83" fmla="*/ 58 h 284"/>
              <a:gd name="T84" fmla="*/ 42 w 188"/>
              <a:gd name="T85" fmla="*/ 94 h 284"/>
              <a:gd name="T86" fmla="*/ 38 w 188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8" h="284">
                <a:moveTo>
                  <a:pt x="188" y="138"/>
                </a:moveTo>
                <a:lnTo>
                  <a:pt x="188" y="138"/>
                </a:lnTo>
                <a:lnTo>
                  <a:pt x="186" y="172"/>
                </a:lnTo>
                <a:lnTo>
                  <a:pt x="180" y="200"/>
                </a:lnTo>
                <a:lnTo>
                  <a:pt x="172" y="226"/>
                </a:lnTo>
                <a:lnTo>
                  <a:pt x="162" y="246"/>
                </a:lnTo>
                <a:lnTo>
                  <a:pt x="156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4" y="282"/>
                </a:lnTo>
                <a:lnTo>
                  <a:pt x="102" y="282"/>
                </a:lnTo>
                <a:lnTo>
                  <a:pt x="92" y="284"/>
                </a:lnTo>
                <a:lnTo>
                  <a:pt x="92" y="284"/>
                </a:lnTo>
                <a:lnTo>
                  <a:pt x="82" y="282"/>
                </a:lnTo>
                <a:lnTo>
                  <a:pt x="72" y="282"/>
                </a:lnTo>
                <a:lnTo>
                  <a:pt x="64" y="278"/>
                </a:lnTo>
                <a:lnTo>
                  <a:pt x="54" y="274"/>
                </a:lnTo>
                <a:lnTo>
                  <a:pt x="46" y="270"/>
                </a:lnTo>
                <a:lnTo>
                  <a:pt x="40" y="262"/>
                </a:lnTo>
                <a:lnTo>
                  <a:pt x="26" y="248"/>
                </a:lnTo>
                <a:lnTo>
                  <a:pt x="16" y="228"/>
                </a:lnTo>
                <a:lnTo>
                  <a:pt x="8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8" y="82"/>
                </a:lnTo>
                <a:lnTo>
                  <a:pt x="16" y="56"/>
                </a:lnTo>
                <a:lnTo>
                  <a:pt x="28" y="36"/>
                </a:lnTo>
                <a:lnTo>
                  <a:pt x="42" y="20"/>
                </a:lnTo>
                <a:lnTo>
                  <a:pt x="50" y="14"/>
                </a:lnTo>
                <a:lnTo>
                  <a:pt x="58" y="8"/>
                </a:lnTo>
                <a:lnTo>
                  <a:pt x="66" y="4"/>
                </a:lnTo>
                <a:lnTo>
                  <a:pt x="76" y="2"/>
                </a:lnTo>
                <a:lnTo>
                  <a:pt x="86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6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4" y="36"/>
                </a:lnTo>
                <a:lnTo>
                  <a:pt x="174" y="56"/>
                </a:lnTo>
                <a:lnTo>
                  <a:pt x="180" y="80"/>
                </a:lnTo>
                <a:lnTo>
                  <a:pt x="186" y="108"/>
                </a:lnTo>
                <a:lnTo>
                  <a:pt x="188" y="138"/>
                </a:lnTo>
                <a:lnTo>
                  <a:pt x="188" y="138"/>
                </a:lnTo>
                <a:close/>
                <a:moveTo>
                  <a:pt x="38" y="142"/>
                </a:moveTo>
                <a:lnTo>
                  <a:pt x="38" y="142"/>
                </a:lnTo>
                <a:lnTo>
                  <a:pt x="38" y="168"/>
                </a:lnTo>
                <a:lnTo>
                  <a:pt x="42" y="190"/>
                </a:lnTo>
                <a:lnTo>
                  <a:pt x="46" y="210"/>
                </a:lnTo>
                <a:lnTo>
                  <a:pt x="54" y="226"/>
                </a:lnTo>
                <a:lnTo>
                  <a:pt x="62" y="238"/>
                </a:lnTo>
                <a:lnTo>
                  <a:pt x="70" y="248"/>
                </a:lnTo>
                <a:lnTo>
                  <a:pt x="82" y="252"/>
                </a:lnTo>
                <a:lnTo>
                  <a:pt x="94" y="254"/>
                </a:lnTo>
                <a:lnTo>
                  <a:pt x="94" y="254"/>
                </a:lnTo>
                <a:lnTo>
                  <a:pt x="106" y="252"/>
                </a:lnTo>
                <a:lnTo>
                  <a:pt x="118" y="246"/>
                </a:lnTo>
                <a:lnTo>
                  <a:pt x="128" y="238"/>
                </a:lnTo>
                <a:lnTo>
                  <a:pt x="136" y="224"/>
                </a:lnTo>
                <a:lnTo>
                  <a:pt x="142" y="208"/>
                </a:lnTo>
                <a:lnTo>
                  <a:pt x="146" y="188"/>
                </a:lnTo>
                <a:lnTo>
                  <a:pt x="148" y="166"/>
                </a:lnTo>
                <a:lnTo>
                  <a:pt x="150" y="140"/>
                </a:lnTo>
                <a:lnTo>
                  <a:pt x="150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8" y="30"/>
                </a:lnTo>
                <a:lnTo>
                  <a:pt x="94" y="28"/>
                </a:lnTo>
                <a:lnTo>
                  <a:pt x="94" y="28"/>
                </a:lnTo>
                <a:lnTo>
                  <a:pt x="82" y="30"/>
                </a:lnTo>
                <a:lnTo>
                  <a:pt x="72" y="36"/>
                </a:lnTo>
                <a:lnTo>
                  <a:pt x="62" y="44"/>
                </a:lnTo>
                <a:lnTo>
                  <a:pt x="54" y="58"/>
                </a:lnTo>
                <a:lnTo>
                  <a:pt x="48" y="74"/>
                </a:lnTo>
                <a:lnTo>
                  <a:pt x="42" y="94"/>
                </a:lnTo>
                <a:lnTo>
                  <a:pt x="40" y="116"/>
                </a:lnTo>
                <a:lnTo>
                  <a:pt x="38" y="142"/>
                </a:lnTo>
                <a:lnTo>
                  <a:pt x="3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5">
            <a:extLst>
              <a:ext uri="{FF2B5EF4-FFF2-40B4-BE49-F238E27FC236}">
                <a16:creationId xmlns:a16="http://schemas.microsoft.com/office/drawing/2014/main" id="{1FB152D9-7A40-10B7-A432-4E48CB043639}"/>
              </a:ext>
            </a:extLst>
          </p:cNvPr>
          <p:cNvSpPr>
            <a:spLocks/>
          </p:cNvSpPr>
          <p:nvPr/>
        </p:nvSpPr>
        <p:spPr bwMode="auto">
          <a:xfrm>
            <a:off x="5074313" y="2737741"/>
            <a:ext cx="175420" cy="391684"/>
          </a:xfrm>
          <a:custGeom>
            <a:avLst/>
            <a:gdLst>
              <a:gd name="T0" fmla="*/ 0 w 175"/>
              <a:gd name="T1" fmla="*/ 278 h 278"/>
              <a:gd name="T2" fmla="*/ 0 w 175"/>
              <a:gd name="T3" fmla="*/ 256 h 278"/>
              <a:gd name="T4" fmla="*/ 30 w 175"/>
              <a:gd name="T5" fmla="*/ 228 h 278"/>
              <a:gd name="T6" fmla="*/ 30 w 175"/>
              <a:gd name="T7" fmla="*/ 228 h 278"/>
              <a:gd name="T8" fmla="*/ 76 w 175"/>
              <a:gd name="T9" fmla="*/ 184 h 278"/>
              <a:gd name="T10" fmla="*/ 94 w 175"/>
              <a:gd name="T11" fmla="*/ 164 h 278"/>
              <a:gd name="T12" fmla="*/ 108 w 175"/>
              <a:gd name="T13" fmla="*/ 146 h 278"/>
              <a:gd name="T14" fmla="*/ 117 w 175"/>
              <a:gd name="T15" fmla="*/ 130 h 278"/>
              <a:gd name="T16" fmla="*/ 125 w 175"/>
              <a:gd name="T17" fmla="*/ 114 h 278"/>
              <a:gd name="T18" fmla="*/ 129 w 175"/>
              <a:gd name="T19" fmla="*/ 100 h 278"/>
              <a:gd name="T20" fmla="*/ 131 w 175"/>
              <a:gd name="T21" fmla="*/ 84 h 278"/>
              <a:gd name="T22" fmla="*/ 131 w 175"/>
              <a:gd name="T23" fmla="*/ 84 h 278"/>
              <a:gd name="T24" fmla="*/ 131 w 175"/>
              <a:gd name="T25" fmla="*/ 74 h 278"/>
              <a:gd name="T26" fmla="*/ 129 w 175"/>
              <a:gd name="T27" fmla="*/ 64 h 278"/>
              <a:gd name="T28" fmla="*/ 125 w 175"/>
              <a:gd name="T29" fmla="*/ 54 h 278"/>
              <a:gd name="T30" fmla="*/ 119 w 175"/>
              <a:gd name="T31" fmla="*/ 46 h 278"/>
              <a:gd name="T32" fmla="*/ 113 w 175"/>
              <a:gd name="T33" fmla="*/ 40 h 278"/>
              <a:gd name="T34" fmla="*/ 104 w 175"/>
              <a:gd name="T35" fmla="*/ 34 h 278"/>
              <a:gd name="T36" fmla="*/ 92 w 175"/>
              <a:gd name="T37" fmla="*/ 32 h 278"/>
              <a:gd name="T38" fmla="*/ 78 w 175"/>
              <a:gd name="T39" fmla="*/ 30 h 278"/>
              <a:gd name="T40" fmla="*/ 78 w 175"/>
              <a:gd name="T41" fmla="*/ 30 h 278"/>
              <a:gd name="T42" fmla="*/ 60 w 175"/>
              <a:gd name="T43" fmla="*/ 32 h 278"/>
              <a:gd name="T44" fmla="*/ 44 w 175"/>
              <a:gd name="T45" fmla="*/ 38 h 278"/>
              <a:gd name="T46" fmla="*/ 30 w 175"/>
              <a:gd name="T47" fmla="*/ 46 h 278"/>
              <a:gd name="T48" fmla="*/ 20 w 175"/>
              <a:gd name="T49" fmla="*/ 54 h 278"/>
              <a:gd name="T50" fmla="*/ 8 w 175"/>
              <a:gd name="T51" fmla="*/ 28 h 278"/>
              <a:gd name="T52" fmla="*/ 8 w 175"/>
              <a:gd name="T53" fmla="*/ 28 h 278"/>
              <a:gd name="T54" fmla="*/ 24 w 175"/>
              <a:gd name="T55" fmla="*/ 16 h 278"/>
              <a:gd name="T56" fmla="*/ 42 w 175"/>
              <a:gd name="T57" fmla="*/ 8 h 278"/>
              <a:gd name="T58" fmla="*/ 62 w 175"/>
              <a:gd name="T59" fmla="*/ 2 h 278"/>
              <a:gd name="T60" fmla="*/ 86 w 175"/>
              <a:gd name="T61" fmla="*/ 0 h 278"/>
              <a:gd name="T62" fmla="*/ 86 w 175"/>
              <a:gd name="T63" fmla="*/ 0 h 278"/>
              <a:gd name="T64" fmla="*/ 106 w 175"/>
              <a:gd name="T65" fmla="*/ 2 h 278"/>
              <a:gd name="T66" fmla="*/ 123 w 175"/>
              <a:gd name="T67" fmla="*/ 6 h 278"/>
              <a:gd name="T68" fmla="*/ 137 w 175"/>
              <a:gd name="T69" fmla="*/ 14 h 278"/>
              <a:gd name="T70" fmla="*/ 149 w 175"/>
              <a:gd name="T71" fmla="*/ 24 h 278"/>
              <a:gd name="T72" fmla="*/ 157 w 175"/>
              <a:gd name="T73" fmla="*/ 36 h 278"/>
              <a:gd name="T74" fmla="*/ 163 w 175"/>
              <a:gd name="T75" fmla="*/ 50 h 278"/>
              <a:gd name="T76" fmla="*/ 167 w 175"/>
              <a:gd name="T77" fmla="*/ 64 h 278"/>
              <a:gd name="T78" fmla="*/ 169 w 175"/>
              <a:gd name="T79" fmla="*/ 80 h 278"/>
              <a:gd name="T80" fmla="*/ 169 w 175"/>
              <a:gd name="T81" fmla="*/ 80 h 278"/>
              <a:gd name="T82" fmla="*/ 167 w 175"/>
              <a:gd name="T83" fmla="*/ 98 h 278"/>
              <a:gd name="T84" fmla="*/ 161 w 175"/>
              <a:gd name="T85" fmla="*/ 116 h 278"/>
              <a:gd name="T86" fmla="*/ 153 w 175"/>
              <a:gd name="T87" fmla="*/ 134 h 278"/>
              <a:gd name="T88" fmla="*/ 143 w 175"/>
              <a:gd name="T89" fmla="*/ 152 h 278"/>
              <a:gd name="T90" fmla="*/ 129 w 175"/>
              <a:gd name="T91" fmla="*/ 170 h 278"/>
              <a:gd name="T92" fmla="*/ 113 w 175"/>
              <a:gd name="T93" fmla="*/ 188 h 278"/>
              <a:gd name="T94" fmla="*/ 74 w 175"/>
              <a:gd name="T95" fmla="*/ 226 h 278"/>
              <a:gd name="T96" fmla="*/ 54 w 175"/>
              <a:gd name="T97" fmla="*/ 248 h 278"/>
              <a:gd name="T98" fmla="*/ 54 w 175"/>
              <a:gd name="T99" fmla="*/ 248 h 278"/>
              <a:gd name="T100" fmla="*/ 175 w 175"/>
              <a:gd name="T101" fmla="*/ 248 h 278"/>
              <a:gd name="T102" fmla="*/ 175 w 175"/>
              <a:gd name="T103" fmla="*/ 278 h 278"/>
              <a:gd name="T104" fmla="*/ 0 w 175"/>
              <a:gd name="T105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5" h="278">
                <a:moveTo>
                  <a:pt x="0" y="278"/>
                </a:moveTo>
                <a:lnTo>
                  <a:pt x="0" y="256"/>
                </a:lnTo>
                <a:lnTo>
                  <a:pt x="30" y="228"/>
                </a:lnTo>
                <a:lnTo>
                  <a:pt x="30" y="228"/>
                </a:lnTo>
                <a:lnTo>
                  <a:pt x="76" y="184"/>
                </a:lnTo>
                <a:lnTo>
                  <a:pt x="94" y="164"/>
                </a:lnTo>
                <a:lnTo>
                  <a:pt x="108" y="146"/>
                </a:lnTo>
                <a:lnTo>
                  <a:pt x="117" y="130"/>
                </a:lnTo>
                <a:lnTo>
                  <a:pt x="125" y="114"/>
                </a:lnTo>
                <a:lnTo>
                  <a:pt x="129" y="100"/>
                </a:lnTo>
                <a:lnTo>
                  <a:pt x="131" y="84"/>
                </a:lnTo>
                <a:lnTo>
                  <a:pt x="131" y="84"/>
                </a:lnTo>
                <a:lnTo>
                  <a:pt x="131" y="74"/>
                </a:lnTo>
                <a:lnTo>
                  <a:pt x="129" y="64"/>
                </a:lnTo>
                <a:lnTo>
                  <a:pt x="125" y="54"/>
                </a:lnTo>
                <a:lnTo>
                  <a:pt x="119" y="46"/>
                </a:lnTo>
                <a:lnTo>
                  <a:pt x="113" y="40"/>
                </a:lnTo>
                <a:lnTo>
                  <a:pt x="104" y="34"/>
                </a:lnTo>
                <a:lnTo>
                  <a:pt x="92" y="32"/>
                </a:lnTo>
                <a:lnTo>
                  <a:pt x="78" y="30"/>
                </a:lnTo>
                <a:lnTo>
                  <a:pt x="78" y="30"/>
                </a:lnTo>
                <a:lnTo>
                  <a:pt x="60" y="32"/>
                </a:lnTo>
                <a:lnTo>
                  <a:pt x="44" y="38"/>
                </a:lnTo>
                <a:lnTo>
                  <a:pt x="30" y="46"/>
                </a:lnTo>
                <a:lnTo>
                  <a:pt x="20" y="54"/>
                </a:lnTo>
                <a:lnTo>
                  <a:pt x="8" y="28"/>
                </a:lnTo>
                <a:lnTo>
                  <a:pt x="8" y="28"/>
                </a:lnTo>
                <a:lnTo>
                  <a:pt x="24" y="16"/>
                </a:lnTo>
                <a:lnTo>
                  <a:pt x="42" y="8"/>
                </a:lnTo>
                <a:lnTo>
                  <a:pt x="62" y="2"/>
                </a:lnTo>
                <a:lnTo>
                  <a:pt x="86" y="0"/>
                </a:lnTo>
                <a:lnTo>
                  <a:pt x="86" y="0"/>
                </a:lnTo>
                <a:lnTo>
                  <a:pt x="106" y="2"/>
                </a:lnTo>
                <a:lnTo>
                  <a:pt x="123" y="6"/>
                </a:lnTo>
                <a:lnTo>
                  <a:pt x="137" y="14"/>
                </a:lnTo>
                <a:lnTo>
                  <a:pt x="149" y="24"/>
                </a:lnTo>
                <a:lnTo>
                  <a:pt x="157" y="36"/>
                </a:lnTo>
                <a:lnTo>
                  <a:pt x="163" y="50"/>
                </a:lnTo>
                <a:lnTo>
                  <a:pt x="167" y="64"/>
                </a:lnTo>
                <a:lnTo>
                  <a:pt x="169" y="80"/>
                </a:lnTo>
                <a:lnTo>
                  <a:pt x="169" y="80"/>
                </a:lnTo>
                <a:lnTo>
                  <a:pt x="167" y="98"/>
                </a:lnTo>
                <a:lnTo>
                  <a:pt x="161" y="116"/>
                </a:lnTo>
                <a:lnTo>
                  <a:pt x="153" y="134"/>
                </a:lnTo>
                <a:lnTo>
                  <a:pt x="143" y="152"/>
                </a:lnTo>
                <a:lnTo>
                  <a:pt x="129" y="170"/>
                </a:lnTo>
                <a:lnTo>
                  <a:pt x="113" y="188"/>
                </a:lnTo>
                <a:lnTo>
                  <a:pt x="74" y="226"/>
                </a:lnTo>
                <a:lnTo>
                  <a:pt x="54" y="248"/>
                </a:lnTo>
                <a:lnTo>
                  <a:pt x="54" y="248"/>
                </a:lnTo>
                <a:lnTo>
                  <a:pt x="175" y="248"/>
                </a:lnTo>
                <a:lnTo>
                  <a:pt x="175" y="278"/>
                </a:lnTo>
                <a:lnTo>
                  <a:pt x="0" y="2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126">
            <a:extLst>
              <a:ext uri="{FF2B5EF4-FFF2-40B4-BE49-F238E27FC236}">
                <a16:creationId xmlns:a16="http://schemas.microsoft.com/office/drawing/2014/main" id="{FCCCA50D-9C7C-7E99-2372-AD6FE3AFD0AE}"/>
              </a:ext>
            </a:extLst>
          </p:cNvPr>
          <p:cNvSpPr>
            <a:spLocks/>
          </p:cNvSpPr>
          <p:nvPr/>
        </p:nvSpPr>
        <p:spPr bwMode="auto">
          <a:xfrm>
            <a:off x="8179739" y="2732104"/>
            <a:ext cx="136326" cy="377595"/>
          </a:xfrm>
          <a:custGeom>
            <a:avLst/>
            <a:gdLst>
              <a:gd name="T0" fmla="*/ 96 w 136"/>
              <a:gd name="T1" fmla="*/ 134 h 268"/>
              <a:gd name="T2" fmla="*/ 0 w 136"/>
              <a:gd name="T3" fmla="*/ 228 h 268"/>
              <a:gd name="T4" fmla="*/ 0 w 136"/>
              <a:gd name="T5" fmla="*/ 268 h 268"/>
              <a:gd name="T6" fmla="*/ 136 w 136"/>
              <a:gd name="T7" fmla="*/ 134 h 268"/>
              <a:gd name="T8" fmla="*/ 0 w 136"/>
              <a:gd name="T9" fmla="*/ 0 h 268"/>
              <a:gd name="T10" fmla="*/ 0 w 136"/>
              <a:gd name="T11" fmla="*/ 40 h 268"/>
              <a:gd name="T12" fmla="*/ 96 w 136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268">
                <a:moveTo>
                  <a:pt x="96" y="134"/>
                </a:moveTo>
                <a:lnTo>
                  <a:pt x="0" y="228"/>
                </a:lnTo>
                <a:lnTo>
                  <a:pt x="0" y="268"/>
                </a:lnTo>
                <a:lnTo>
                  <a:pt x="136" y="134"/>
                </a:lnTo>
                <a:lnTo>
                  <a:pt x="0" y="0"/>
                </a:lnTo>
                <a:lnTo>
                  <a:pt x="0" y="40"/>
                </a:lnTo>
                <a:lnTo>
                  <a:pt x="96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Rectangle 127">
            <a:extLst>
              <a:ext uri="{FF2B5EF4-FFF2-40B4-BE49-F238E27FC236}">
                <a16:creationId xmlns:a16="http://schemas.microsoft.com/office/drawing/2014/main" id="{117341BC-04C2-6198-FEBD-EBCC9B8AD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739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3" name="Rectangle 128">
            <a:extLst>
              <a:ext uri="{FF2B5EF4-FFF2-40B4-BE49-F238E27FC236}">
                <a16:creationId xmlns:a16="http://schemas.microsoft.com/office/drawing/2014/main" id="{B901DD2B-E49E-3929-BEC8-28C9D0DCE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7446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129">
            <a:extLst>
              <a:ext uri="{FF2B5EF4-FFF2-40B4-BE49-F238E27FC236}">
                <a16:creationId xmlns:a16="http://schemas.microsoft.com/office/drawing/2014/main" id="{B283BBE3-D24B-A719-6640-546E36508F29}"/>
              </a:ext>
            </a:extLst>
          </p:cNvPr>
          <p:cNvSpPr>
            <a:spLocks/>
          </p:cNvSpPr>
          <p:nvPr/>
        </p:nvSpPr>
        <p:spPr bwMode="auto">
          <a:xfrm>
            <a:off x="4108002" y="2732104"/>
            <a:ext cx="134321" cy="377595"/>
          </a:xfrm>
          <a:custGeom>
            <a:avLst/>
            <a:gdLst>
              <a:gd name="T0" fmla="*/ 94 w 134"/>
              <a:gd name="T1" fmla="*/ 134 h 268"/>
              <a:gd name="T2" fmla="*/ 0 w 134"/>
              <a:gd name="T3" fmla="*/ 228 h 268"/>
              <a:gd name="T4" fmla="*/ 0 w 134"/>
              <a:gd name="T5" fmla="*/ 268 h 268"/>
              <a:gd name="T6" fmla="*/ 134 w 134"/>
              <a:gd name="T7" fmla="*/ 134 h 268"/>
              <a:gd name="T8" fmla="*/ 0 w 134"/>
              <a:gd name="T9" fmla="*/ 0 h 268"/>
              <a:gd name="T10" fmla="*/ 0 w 134"/>
              <a:gd name="T11" fmla="*/ 40 h 268"/>
              <a:gd name="T12" fmla="*/ 94 w 134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68">
                <a:moveTo>
                  <a:pt x="94" y="134"/>
                </a:moveTo>
                <a:lnTo>
                  <a:pt x="0" y="228"/>
                </a:lnTo>
                <a:lnTo>
                  <a:pt x="0" y="268"/>
                </a:lnTo>
                <a:lnTo>
                  <a:pt x="134" y="134"/>
                </a:lnTo>
                <a:lnTo>
                  <a:pt x="0" y="0"/>
                </a:lnTo>
                <a:lnTo>
                  <a:pt x="0" y="40"/>
                </a:lnTo>
                <a:lnTo>
                  <a:pt x="94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Rectangle 130">
            <a:extLst>
              <a:ext uri="{FF2B5EF4-FFF2-40B4-BE49-F238E27FC236}">
                <a16:creationId xmlns:a16="http://schemas.microsoft.com/office/drawing/2014/main" id="{D629A39B-66A8-11B6-8772-2A0E5AD05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002" y="2901177"/>
            <a:ext cx="92220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131">
            <a:extLst>
              <a:ext uri="{FF2B5EF4-FFF2-40B4-BE49-F238E27FC236}">
                <a16:creationId xmlns:a16="http://schemas.microsoft.com/office/drawing/2014/main" id="{108A192F-018A-28AC-57AE-435F861AC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704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A2B4AD-FCD0-6FDC-8A72-FF4FA60F3DE5}"/>
              </a:ext>
            </a:extLst>
          </p:cNvPr>
          <p:cNvSpPr txBox="1"/>
          <p:nvPr/>
        </p:nvSpPr>
        <p:spPr>
          <a:xfrm>
            <a:off x="875405" y="4501202"/>
            <a:ext cx="3788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Train &amp; Valid </a:t>
            </a:r>
            <a:r>
              <a:rPr kumimoji="1" lang="ko-KR" altLang="en-US" sz="2400" b="1" dirty="0"/>
              <a:t>데이터로 분리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E71E870-E3FC-E7E5-48D5-51E40DE23871}"/>
              </a:ext>
            </a:extLst>
          </p:cNvPr>
          <p:cNvGraphicFramePr>
            <a:graphicFrameLocks noGrp="1"/>
          </p:cNvGraphicFramePr>
          <p:nvPr/>
        </p:nvGraphicFramePr>
        <p:xfrm>
          <a:off x="880595" y="5712462"/>
          <a:ext cx="3490797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046">
                  <a:extLst>
                    <a:ext uri="{9D8B030D-6E8A-4147-A177-3AD203B41FA5}">
                      <a16:colId xmlns:a16="http://schemas.microsoft.com/office/drawing/2014/main" val="18065041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54610979"/>
                    </a:ext>
                  </a:extLst>
                </a:gridCol>
                <a:gridCol w="1581151">
                  <a:extLst>
                    <a:ext uri="{9D8B030D-6E8A-4147-A177-3AD203B41FA5}">
                      <a16:colId xmlns:a16="http://schemas.microsoft.com/office/drawing/2014/main" val="2096488570"/>
                    </a:ext>
                  </a:extLst>
                </a:gridCol>
              </a:tblGrid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Train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Valid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466175"/>
                  </a:ext>
                </a:extLst>
              </a:tr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089612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1C227AC-DFA5-AF46-D87E-DDD04A14E871}"/>
              </a:ext>
            </a:extLst>
          </p:cNvPr>
          <p:cNvSpPr txBox="1"/>
          <p:nvPr/>
        </p:nvSpPr>
        <p:spPr>
          <a:xfrm>
            <a:off x="5060539" y="4114473"/>
            <a:ext cx="3121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/>
              <a:t>AutoML</a:t>
            </a:r>
            <a:endParaRPr kumimoji="1" lang="en-US" altLang="ko-KR" sz="2400" b="1" dirty="0"/>
          </a:p>
          <a:p>
            <a:r>
              <a:rPr kumimoji="1" lang="en-US" altLang="ko-KR" sz="2400" b="1" dirty="0" err="1"/>
              <a:t>Pycaret</a:t>
            </a:r>
            <a:r>
              <a:rPr kumimoji="1" lang="ko-KR" altLang="en-US" sz="2400" b="1" dirty="0" err="1"/>
              <a:t>으로</a:t>
            </a:r>
            <a:r>
              <a:rPr kumimoji="1" lang="ko-KR" altLang="en-US" sz="2400" b="1" dirty="0"/>
              <a:t> 모델 비교</a:t>
            </a:r>
          </a:p>
        </p:txBody>
      </p:sp>
      <p:sp>
        <p:nvSpPr>
          <p:cNvPr id="4" name="Rectangle 60">
            <a:extLst>
              <a:ext uri="{FF2B5EF4-FFF2-40B4-BE49-F238E27FC236}">
                <a16:creationId xmlns:a16="http://schemas.microsoft.com/office/drawing/2014/main" id="{2A212010-BEC6-991E-5C35-94EAB0290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0552" y="3238500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116">
            <a:extLst>
              <a:ext uri="{FF2B5EF4-FFF2-40B4-BE49-F238E27FC236}">
                <a16:creationId xmlns:a16="http://schemas.microsoft.com/office/drawing/2014/main" id="{1F54B78C-EB2A-C365-D838-D2AA12842C68}"/>
              </a:ext>
            </a:extLst>
          </p:cNvPr>
          <p:cNvSpPr>
            <a:spLocks noEditPoints="1"/>
          </p:cNvSpPr>
          <p:nvPr/>
        </p:nvSpPr>
        <p:spPr bwMode="auto">
          <a:xfrm>
            <a:off x="8763000" y="2705100"/>
            <a:ext cx="205047" cy="400137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0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0 w 186"/>
              <a:gd name="T13" fmla="*/ 284 h 284"/>
              <a:gd name="T14" fmla="*/ 80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4 w 186"/>
              <a:gd name="T29" fmla="*/ 56 h 284"/>
              <a:gd name="T30" fmla="*/ 40 w 186"/>
              <a:gd name="T31" fmla="*/ 20 h 284"/>
              <a:gd name="T32" fmla="*/ 56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4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6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0 w 186"/>
              <a:gd name="T59" fmla="*/ 252 h 284"/>
              <a:gd name="T60" fmla="*/ 92 w 186"/>
              <a:gd name="T61" fmla="*/ 254 h 284"/>
              <a:gd name="T62" fmla="*/ 118 w 186"/>
              <a:gd name="T63" fmla="*/ 246 h 284"/>
              <a:gd name="T64" fmla="*/ 134 w 186"/>
              <a:gd name="T65" fmla="*/ 224 h 284"/>
              <a:gd name="T66" fmla="*/ 144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2 w 186"/>
              <a:gd name="T79" fmla="*/ 28 h 284"/>
              <a:gd name="T80" fmla="*/ 70 w 186"/>
              <a:gd name="T81" fmla="*/ 36 h 284"/>
              <a:gd name="T82" fmla="*/ 52 w 186"/>
              <a:gd name="T83" fmla="*/ 58 h 284"/>
              <a:gd name="T84" fmla="*/ 42 w 186"/>
              <a:gd name="T85" fmla="*/ 94 h 284"/>
              <a:gd name="T86" fmla="*/ 36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4" y="172"/>
                </a:lnTo>
                <a:lnTo>
                  <a:pt x="180" y="200"/>
                </a:lnTo>
                <a:lnTo>
                  <a:pt x="172" y="226"/>
                </a:lnTo>
                <a:lnTo>
                  <a:pt x="160" y="246"/>
                </a:lnTo>
                <a:lnTo>
                  <a:pt x="154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0" y="284"/>
                </a:lnTo>
                <a:lnTo>
                  <a:pt x="90" y="284"/>
                </a:lnTo>
                <a:lnTo>
                  <a:pt x="80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4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6" y="82"/>
                </a:lnTo>
                <a:lnTo>
                  <a:pt x="14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6" y="8"/>
                </a:lnTo>
                <a:lnTo>
                  <a:pt x="66" y="4"/>
                </a:lnTo>
                <a:lnTo>
                  <a:pt x="76" y="2"/>
                </a:lnTo>
                <a:lnTo>
                  <a:pt x="84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4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2" y="56"/>
                </a:lnTo>
                <a:lnTo>
                  <a:pt x="180" y="80"/>
                </a:lnTo>
                <a:lnTo>
                  <a:pt x="184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6" y="142"/>
                </a:moveTo>
                <a:lnTo>
                  <a:pt x="36" y="142"/>
                </a:lnTo>
                <a:lnTo>
                  <a:pt x="38" y="168"/>
                </a:lnTo>
                <a:lnTo>
                  <a:pt x="40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0" y="252"/>
                </a:lnTo>
                <a:lnTo>
                  <a:pt x="92" y="254"/>
                </a:lnTo>
                <a:lnTo>
                  <a:pt x="92" y="254"/>
                </a:lnTo>
                <a:lnTo>
                  <a:pt x="106" y="252"/>
                </a:lnTo>
                <a:lnTo>
                  <a:pt x="118" y="246"/>
                </a:lnTo>
                <a:lnTo>
                  <a:pt x="126" y="238"/>
                </a:lnTo>
                <a:lnTo>
                  <a:pt x="134" y="224"/>
                </a:lnTo>
                <a:lnTo>
                  <a:pt x="140" y="208"/>
                </a:lnTo>
                <a:lnTo>
                  <a:pt x="144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2" y="28"/>
                </a:lnTo>
                <a:lnTo>
                  <a:pt x="92" y="28"/>
                </a:lnTo>
                <a:lnTo>
                  <a:pt x="82" y="30"/>
                </a:lnTo>
                <a:lnTo>
                  <a:pt x="70" y="36"/>
                </a:lnTo>
                <a:lnTo>
                  <a:pt x="60" y="44"/>
                </a:lnTo>
                <a:lnTo>
                  <a:pt x="52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6" y="142"/>
                </a:lnTo>
                <a:lnTo>
                  <a:pt x="36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117">
            <a:extLst>
              <a:ext uri="{FF2B5EF4-FFF2-40B4-BE49-F238E27FC236}">
                <a16:creationId xmlns:a16="http://schemas.microsoft.com/office/drawing/2014/main" id="{E45D71E8-692A-8086-69F9-80351A27C73E}"/>
              </a:ext>
            </a:extLst>
          </p:cNvPr>
          <p:cNvSpPr>
            <a:spLocks/>
          </p:cNvSpPr>
          <p:nvPr/>
        </p:nvSpPr>
        <p:spPr bwMode="auto">
          <a:xfrm>
            <a:off x="9003324" y="2705100"/>
            <a:ext cx="189613" cy="400137"/>
          </a:xfrm>
          <a:custGeom>
            <a:avLst/>
            <a:gdLst>
              <a:gd name="T0" fmla="*/ 10 w 172"/>
              <a:gd name="T1" fmla="*/ 236 h 284"/>
              <a:gd name="T2" fmla="*/ 36 w 172"/>
              <a:gd name="T3" fmla="*/ 248 h 284"/>
              <a:gd name="T4" fmla="*/ 72 w 172"/>
              <a:gd name="T5" fmla="*/ 254 h 284"/>
              <a:gd name="T6" fmla="*/ 88 w 172"/>
              <a:gd name="T7" fmla="*/ 252 h 284"/>
              <a:gd name="T8" fmla="*/ 112 w 172"/>
              <a:gd name="T9" fmla="*/ 242 h 284"/>
              <a:gd name="T10" fmla="*/ 126 w 172"/>
              <a:gd name="T11" fmla="*/ 228 h 284"/>
              <a:gd name="T12" fmla="*/ 132 w 172"/>
              <a:gd name="T13" fmla="*/ 210 h 284"/>
              <a:gd name="T14" fmla="*/ 134 w 172"/>
              <a:gd name="T15" fmla="*/ 200 h 284"/>
              <a:gd name="T16" fmla="*/ 128 w 172"/>
              <a:gd name="T17" fmla="*/ 176 h 284"/>
              <a:gd name="T18" fmla="*/ 112 w 172"/>
              <a:gd name="T19" fmla="*/ 158 h 284"/>
              <a:gd name="T20" fmla="*/ 88 w 172"/>
              <a:gd name="T21" fmla="*/ 148 h 284"/>
              <a:gd name="T22" fmla="*/ 62 w 172"/>
              <a:gd name="T23" fmla="*/ 146 h 284"/>
              <a:gd name="T24" fmla="*/ 42 w 172"/>
              <a:gd name="T25" fmla="*/ 118 h 284"/>
              <a:gd name="T26" fmla="*/ 62 w 172"/>
              <a:gd name="T27" fmla="*/ 118 h 284"/>
              <a:gd name="T28" fmla="*/ 84 w 172"/>
              <a:gd name="T29" fmla="*/ 114 h 284"/>
              <a:gd name="T30" fmla="*/ 104 w 172"/>
              <a:gd name="T31" fmla="*/ 106 h 284"/>
              <a:gd name="T32" fmla="*/ 118 w 172"/>
              <a:gd name="T33" fmla="*/ 92 h 284"/>
              <a:gd name="T34" fmla="*/ 124 w 172"/>
              <a:gd name="T35" fmla="*/ 72 h 284"/>
              <a:gd name="T36" fmla="*/ 124 w 172"/>
              <a:gd name="T37" fmla="*/ 62 h 284"/>
              <a:gd name="T38" fmla="*/ 118 w 172"/>
              <a:gd name="T39" fmla="*/ 48 h 284"/>
              <a:gd name="T40" fmla="*/ 106 w 172"/>
              <a:gd name="T41" fmla="*/ 36 h 284"/>
              <a:gd name="T42" fmla="*/ 88 w 172"/>
              <a:gd name="T43" fmla="*/ 30 h 284"/>
              <a:gd name="T44" fmla="*/ 76 w 172"/>
              <a:gd name="T45" fmla="*/ 30 h 284"/>
              <a:gd name="T46" fmla="*/ 44 w 172"/>
              <a:gd name="T47" fmla="*/ 36 h 284"/>
              <a:gd name="T48" fmla="*/ 20 w 172"/>
              <a:gd name="T49" fmla="*/ 48 h 284"/>
              <a:gd name="T50" fmla="*/ 10 w 172"/>
              <a:gd name="T51" fmla="*/ 20 h 284"/>
              <a:gd name="T52" fmla="*/ 42 w 172"/>
              <a:gd name="T53" fmla="*/ 6 h 284"/>
              <a:gd name="T54" fmla="*/ 82 w 172"/>
              <a:gd name="T55" fmla="*/ 0 h 284"/>
              <a:gd name="T56" fmla="*/ 102 w 172"/>
              <a:gd name="T57" fmla="*/ 2 h 284"/>
              <a:gd name="T58" fmla="*/ 132 w 172"/>
              <a:gd name="T59" fmla="*/ 12 h 284"/>
              <a:gd name="T60" fmla="*/ 150 w 172"/>
              <a:gd name="T61" fmla="*/ 30 h 284"/>
              <a:gd name="T62" fmla="*/ 160 w 172"/>
              <a:gd name="T63" fmla="*/ 52 h 284"/>
              <a:gd name="T64" fmla="*/ 162 w 172"/>
              <a:gd name="T65" fmla="*/ 66 h 284"/>
              <a:gd name="T66" fmla="*/ 158 w 172"/>
              <a:gd name="T67" fmla="*/ 86 h 284"/>
              <a:gd name="T68" fmla="*/ 148 w 172"/>
              <a:gd name="T69" fmla="*/ 104 h 284"/>
              <a:gd name="T70" fmla="*/ 132 w 172"/>
              <a:gd name="T71" fmla="*/ 118 h 284"/>
              <a:gd name="T72" fmla="*/ 110 w 172"/>
              <a:gd name="T73" fmla="*/ 130 h 284"/>
              <a:gd name="T74" fmla="*/ 110 w 172"/>
              <a:gd name="T75" fmla="*/ 132 h 284"/>
              <a:gd name="T76" fmla="*/ 134 w 172"/>
              <a:gd name="T77" fmla="*/ 140 h 284"/>
              <a:gd name="T78" fmla="*/ 154 w 172"/>
              <a:gd name="T79" fmla="*/ 154 h 284"/>
              <a:gd name="T80" fmla="*/ 168 w 172"/>
              <a:gd name="T81" fmla="*/ 174 h 284"/>
              <a:gd name="T82" fmla="*/ 172 w 172"/>
              <a:gd name="T83" fmla="*/ 202 h 284"/>
              <a:gd name="T84" fmla="*/ 170 w 172"/>
              <a:gd name="T85" fmla="*/ 218 h 284"/>
              <a:gd name="T86" fmla="*/ 158 w 172"/>
              <a:gd name="T87" fmla="*/ 246 h 284"/>
              <a:gd name="T88" fmla="*/ 132 w 172"/>
              <a:gd name="T89" fmla="*/ 270 h 284"/>
              <a:gd name="T90" fmla="*/ 96 w 172"/>
              <a:gd name="T91" fmla="*/ 282 h 284"/>
              <a:gd name="T92" fmla="*/ 72 w 172"/>
              <a:gd name="T93" fmla="*/ 284 h 284"/>
              <a:gd name="T94" fmla="*/ 30 w 172"/>
              <a:gd name="T95" fmla="*/ 278 h 284"/>
              <a:gd name="T96" fmla="*/ 0 w 172"/>
              <a:gd name="T97" fmla="*/ 26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2" h="284">
                <a:moveTo>
                  <a:pt x="10" y="236"/>
                </a:moveTo>
                <a:lnTo>
                  <a:pt x="10" y="236"/>
                </a:lnTo>
                <a:lnTo>
                  <a:pt x="20" y="242"/>
                </a:lnTo>
                <a:lnTo>
                  <a:pt x="36" y="248"/>
                </a:lnTo>
                <a:lnTo>
                  <a:pt x="52" y="252"/>
                </a:lnTo>
                <a:lnTo>
                  <a:pt x="72" y="254"/>
                </a:lnTo>
                <a:lnTo>
                  <a:pt x="72" y="254"/>
                </a:lnTo>
                <a:lnTo>
                  <a:pt x="88" y="252"/>
                </a:lnTo>
                <a:lnTo>
                  <a:pt x="102" y="248"/>
                </a:lnTo>
                <a:lnTo>
                  <a:pt x="112" y="242"/>
                </a:lnTo>
                <a:lnTo>
                  <a:pt x="120" y="236"/>
                </a:lnTo>
                <a:lnTo>
                  <a:pt x="126" y="228"/>
                </a:lnTo>
                <a:lnTo>
                  <a:pt x="130" y="218"/>
                </a:lnTo>
                <a:lnTo>
                  <a:pt x="132" y="210"/>
                </a:lnTo>
                <a:lnTo>
                  <a:pt x="134" y="200"/>
                </a:lnTo>
                <a:lnTo>
                  <a:pt x="134" y="200"/>
                </a:lnTo>
                <a:lnTo>
                  <a:pt x="132" y="186"/>
                </a:lnTo>
                <a:lnTo>
                  <a:pt x="128" y="176"/>
                </a:lnTo>
                <a:lnTo>
                  <a:pt x="120" y="166"/>
                </a:lnTo>
                <a:lnTo>
                  <a:pt x="112" y="158"/>
                </a:lnTo>
                <a:lnTo>
                  <a:pt x="100" y="152"/>
                </a:lnTo>
                <a:lnTo>
                  <a:pt x="88" y="148"/>
                </a:lnTo>
                <a:lnTo>
                  <a:pt x="76" y="146"/>
                </a:lnTo>
                <a:lnTo>
                  <a:pt x="62" y="146"/>
                </a:lnTo>
                <a:lnTo>
                  <a:pt x="42" y="146"/>
                </a:lnTo>
                <a:lnTo>
                  <a:pt x="42" y="118"/>
                </a:lnTo>
                <a:lnTo>
                  <a:pt x="62" y="118"/>
                </a:lnTo>
                <a:lnTo>
                  <a:pt x="62" y="118"/>
                </a:lnTo>
                <a:lnTo>
                  <a:pt x="74" y="116"/>
                </a:lnTo>
                <a:lnTo>
                  <a:pt x="84" y="114"/>
                </a:lnTo>
                <a:lnTo>
                  <a:pt x="94" y="112"/>
                </a:lnTo>
                <a:lnTo>
                  <a:pt x="104" y="106"/>
                </a:lnTo>
                <a:lnTo>
                  <a:pt x="112" y="100"/>
                </a:lnTo>
                <a:lnTo>
                  <a:pt x="118" y="92"/>
                </a:lnTo>
                <a:lnTo>
                  <a:pt x="122" y="82"/>
                </a:lnTo>
                <a:lnTo>
                  <a:pt x="124" y="72"/>
                </a:lnTo>
                <a:lnTo>
                  <a:pt x="124" y="72"/>
                </a:lnTo>
                <a:lnTo>
                  <a:pt x="124" y="62"/>
                </a:lnTo>
                <a:lnTo>
                  <a:pt x="122" y="56"/>
                </a:lnTo>
                <a:lnTo>
                  <a:pt x="118" y="48"/>
                </a:lnTo>
                <a:lnTo>
                  <a:pt x="112" y="42"/>
                </a:lnTo>
                <a:lnTo>
                  <a:pt x="106" y="36"/>
                </a:lnTo>
                <a:lnTo>
                  <a:pt x="98" y="32"/>
                </a:lnTo>
                <a:lnTo>
                  <a:pt x="88" y="30"/>
                </a:lnTo>
                <a:lnTo>
                  <a:pt x="76" y="30"/>
                </a:lnTo>
                <a:lnTo>
                  <a:pt x="76" y="30"/>
                </a:lnTo>
                <a:lnTo>
                  <a:pt x="60" y="32"/>
                </a:lnTo>
                <a:lnTo>
                  <a:pt x="44" y="36"/>
                </a:lnTo>
                <a:lnTo>
                  <a:pt x="32" y="42"/>
                </a:lnTo>
                <a:lnTo>
                  <a:pt x="20" y="48"/>
                </a:lnTo>
                <a:lnTo>
                  <a:pt x="10" y="20"/>
                </a:lnTo>
                <a:lnTo>
                  <a:pt x="10" y="20"/>
                </a:lnTo>
                <a:lnTo>
                  <a:pt x="24" y="12"/>
                </a:lnTo>
                <a:lnTo>
                  <a:pt x="42" y="6"/>
                </a:lnTo>
                <a:lnTo>
                  <a:pt x="62" y="2"/>
                </a:lnTo>
                <a:lnTo>
                  <a:pt x="82" y="0"/>
                </a:lnTo>
                <a:lnTo>
                  <a:pt x="82" y="0"/>
                </a:lnTo>
                <a:lnTo>
                  <a:pt x="102" y="2"/>
                </a:lnTo>
                <a:lnTo>
                  <a:pt x="118" y="6"/>
                </a:lnTo>
                <a:lnTo>
                  <a:pt x="132" y="12"/>
                </a:lnTo>
                <a:lnTo>
                  <a:pt x="142" y="20"/>
                </a:lnTo>
                <a:lnTo>
                  <a:pt x="150" y="30"/>
                </a:lnTo>
                <a:lnTo>
                  <a:pt x="156" y="40"/>
                </a:lnTo>
                <a:lnTo>
                  <a:pt x="160" y="52"/>
                </a:lnTo>
                <a:lnTo>
                  <a:pt x="162" y="66"/>
                </a:lnTo>
                <a:lnTo>
                  <a:pt x="162" y="66"/>
                </a:lnTo>
                <a:lnTo>
                  <a:pt x="160" y="76"/>
                </a:lnTo>
                <a:lnTo>
                  <a:pt x="158" y="86"/>
                </a:lnTo>
                <a:lnTo>
                  <a:pt x="154" y="96"/>
                </a:lnTo>
                <a:lnTo>
                  <a:pt x="148" y="104"/>
                </a:lnTo>
                <a:lnTo>
                  <a:pt x="142" y="112"/>
                </a:lnTo>
                <a:lnTo>
                  <a:pt x="132" y="118"/>
                </a:lnTo>
                <a:lnTo>
                  <a:pt x="122" y="126"/>
                </a:lnTo>
                <a:lnTo>
                  <a:pt x="110" y="130"/>
                </a:lnTo>
                <a:lnTo>
                  <a:pt x="110" y="132"/>
                </a:lnTo>
                <a:lnTo>
                  <a:pt x="110" y="132"/>
                </a:lnTo>
                <a:lnTo>
                  <a:pt x="124" y="134"/>
                </a:lnTo>
                <a:lnTo>
                  <a:pt x="134" y="140"/>
                </a:lnTo>
                <a:lnTo>
                  <a:pt x="144" y="146"/>
                </a:lnTo>
                <a:lnTo>
                  <a:pt x="154" y="154"/>
                </a:lnTo>
                <a:lnTo>
                  <a:pt x="162" y="164"/>
                </a:lnTo>
                <a:lnTo>
                  <a:pt x="168" y="174"/>
                </a:lnTo>
                <a:lnTo>
                  <a:pt x="170" y="188"/>
                </a:lnTo>
                <a:lnTo>
                  <a:pt x="172" y="202"/>
                </a:lnTo>
                <a:lnTo>
                  <a:pt x="172" y="202"/>
                </a:lnTo>
                <a:lnTo>
                  <a:pt x="170" y="218"/>
                </a:lnTo>
                <a:lnTo>
                  <a:pt x="166" y="232"/>
                </a:lnTo>
                <a:lnTo>
                  <a:pt x="158" y="246"/>
                </a:lnTo>
                <a:lnTo>
                  <a:pt x="146" y="258"/>
                </a:lnTo>
                <a:lnTo>
                  <a:pt x="132" y="270"/>
                </a:lnTo>
                <a:lnTo>
                  <a:pt x="116" y="276"/>
                </a:lnTo>
                <a:lnTo>
                  <a:pt x="96" y="282"/>
                </a:lnTo>
                <a:lnTo>
                  <a:pt x="72" y="284"/>
                </a:lnTo>
                <a:lnTo>
                  <a:pt x="72" y="284"/>
                </a:lnTo>
                <a:lnTo>
                  <a:pt x="50" y="282"/>
                </a:lnTo>
                <a:lnTo>
                  <a:pt x="30" y="278"/>
                </a:lnTo>
                <a:lnTo>
                  <a:pt x="14" y="272"/>
                </a:lnTo>
                <a:lnTo>
                  <a:pt x="0" y="264"/>
                </a:lnTo>
                <a:lnTo>
                  <a:pt x="10" y="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2C6074-FC33-04E4-A75E-7BD18DF926C7}"/>
              </a:ext>
            </a:extLst>
          </p:cNvPr>
          <p:cNvGraphicFramePr>
            <a:graphicFrameLocks noGrp="1"/>
          </p:cNvGraphicFramePr>
          <p:nvPr/>
        </p:nvGraphicFramePr>
        <p:xfrm>
          <a:off x="8682033" y="2383150"/>
          <a:ext cx="6086172" cy="6519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477">
                  <a:extLst>
                    <a:ext uri="{9D8B030D-6E8A-4147-A177-3AD203B41FA5}">
                      <a16:colId xmlns:a16="http://schemas.microsoft.com/office/drawing/2014/main" val="4243854580"/>
                    </a:ext>
                  </a:extLst>
                </a:gridCol>
                <a:gridCol w="1621609">
                  <a:extLst>
                    <a:ext uri="{9D8B030D-6E8A-4147-A177-3AD203B41FA5}">
                      <a16:colId xmlns:a16="http://schemas.microsoft.com/office/drawing/2014/main" val="514973662"/>
                    </a:ext>
                  </a:extLst>
                </a:gridCol>
                <a:gridCol w="1521543">
                  <a:extLst>
                    <a:ext uri="{9D8B030D-6E8A-4147-A177-3AD203B41FA5}">
                      <a16:colId xmlns:a16="http://schemas.microsoft.com/office/drawing/2014/main" val="4004249491"/>
                    </a:ext>
                  </a:extLst>
                </a:gridCol>
                <a:gridCol w="1521543">
                  <a:extLst>
                    <a:ext uri="{9D8B030D-6E8A-4147-A177-3AD203B41FA5}">
                      <a16:colId xmlns:a16="http://schemas.microsoft.com/office/drawing/2014/main" val="4182637717"/>
                    </a:ext>
                  </a:extLst>
                </a:gridCol>
              </a:tblGrid>
              <a:tr h="35315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>
                          <a:effectLst/>
                        </a:rPr>
                        <a:t>Gradient Boosting Classifier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856939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ccp_alpha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min_weight_fraction_leaf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9141559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criterion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en-US" altLang="ko-KR" dirty="0" err="1"/>
                        <a:t>friedman_mse</a:t>
                      </a:r>
                      <a:r>
                        <a:rPr lang="en-US" altLang="ko-KR" dirty="0"/>
                        <a:t>’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n_estimators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43848672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init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n_iter_no_change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2644604"/>
                  </a:ext>
                </a:extLst>
              </a:tr>
              <a:tr h="493789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Learning_rate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0.3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random_state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3751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0454381"/>
                  </a:ext>
                </a:extLst>
              </a:tr>
              <a:tr h="353158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loss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Log_loss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subsample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42612724"/>
                  </a:ext>
                </a:extLst>
              </a:tr>
              <a:tr h="493789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max_depth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4463611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max_features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Validation_fraction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9733810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max_leaf_nodes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verbose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5146434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min_impurity_decrease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Warm_start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0970719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min_samples_split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017138"/>
                  </a:ext>
                </a:extLst>
              </a:tr>
            </a:tbl>
          </a:graphicData>
        </a:graphic>
      </p:graphicFrame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0262FC18-AE33-8BDC-F811-8D845D9880E4}"/>
              </a:ext>
            </a:extLst>
          </p:cNvPr>
          <p:cNvSpPr/>
          <p:nvPr/>
        </p:nvSpPr>
        <p:spPr>
          <a:xfrm>
            <a:off x="15011400" y="4751214"/>
            <a:ext cx="3096105" cy="2296950"/>
          </a:xfrm>
          <a:prstGeom prst="roundRect">
            <a:avLst>
              <a:gd name="adj" fmla="val 90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A5DAA94B-3D42-6F5F-5F51-538492CF4CF4}"/>
              </a:ext>
            </a:extLst>
          </p:cNvPr>
          <p:cNvSpPr/>
          <p:nvPr/>
        </p:nvSpPr>
        <p:spPr>
          <a:xfrm>
            <a:off x="15011400" y="4507350"/>
            <a:ext cx="3124200" cy="712350"/>
          </a:xfrm>
          <a:prstGeom prst="roundRect">
            <a:avLst>
              <a:gd name="adj" fmla="val 50000"/>
            </a:avLst>
          </a:prstGeom>
          <a:solidFill>
            <a:srgbClr val="8EBEFD"/>
          </a:solidFill>
          <a:ln>
            <a:solidFill>
              <a:srgbClr val="598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DATA</a:t>
            </a:r>
            <a:r>
              <a:rPr kumimoji="1"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결과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E08C21A-7860-FBC2-0572-17CC6DEC5FDC}"/>
              </a:ext>
            </a:extLst>
          </p:cNvPr>
          <p:cNvGraphicFramePr>
            <a:graphicFrameLocks noGrp="1"/>
          </p:cNvGraphicFramePr>
          <p:nvPr/>
        </p:nvGraphicFramePr>
        <p:xfrm>
          <a:off x="15107478" y="5564357"/>
          <a:ext cx="282442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2212">
                  <a:extLst>
                    <a:ext uri="{9D8B030D-6E8A-4147-A177-3AD203B41FA5}">
                      <a16:colId xmlns:a16="http://schemas.microsoft.com/office/drawing/2014/main" val="376009760"/>
                    </a:ext>
                  </a:extLst>
                </a:gridCol>
                <a:gridCol w="1412212">
                  <a:extLst>
                    <a:ext uri="{9D8B030D-6E8A-4147-A177-3AD203B41FA5}">
                      <a16:colId xmlns:a16="http://schemas.microsoft.com/office/drawing/2014/main" val="42606982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0.9741581832419733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153657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6C51B474-D1BF-B547-26AD-5754BD497E6F}"/>
              </a:ext>
            </a:extLst>
          </p:cNvPr>
          <p:cNvGraphicFramePr>
            <a:graphicFrameLocks noGrp="1"/>
          </p:cNvGraphicFramePr>
          <p:nvPr/>
        </p:nvGraphicFramePr>
        <p:xfrm>
          <a:off x="4924096" y="5358059"/>
          <a:ext cx="3441032" cy="256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048">
                  <a:extLst>
                    <a:ext uri="{9D8B030D-6E8A-4147-A177-3AD203B41FA5}">
                      <a16:colId xmlns:a16="http://schemas.microsoft.com/office/drawing/2014/main" val="3103319844"/>
                    </a:ext>
                  </a:extLst>
                </a:gridCol>
                <a:gridCol w="1642973">
                  <a:extLst>
                    <a:ext uri="{9D8B030D-6E8A-4147-A177-3AD203B41FA5}">
                      <a16:colId xmlns:a16="http://schemas.microsoft.com/office/drawing/2014/main" val="2569608113"/>
                    </a:ext>
                  </a:extLst>
                </a:gridCol>
                <a:gridCol w="1147011">
                  <a:extLst>
                    <a:ext uri="{9D8B030D-6E8A-4147-A177-3AD203B41FA5}">
                      <a16:colId xmlns:a16="http://schemas.microsoft.com/office/drawing/2014/main" val="6439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gbc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>
                          <a:effectLst/>
                        </a:rPr>
                        <a:t>Gradient Boosting 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15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 Classifier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0.9684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90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knn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Neighbors Classifier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0.9653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9447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5FA541-DE7D-6816-4FC2-0F93AEB96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122101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4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10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Koren</a:t>
                      </a: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8" name="Rectangle 56">
            <a:extLst>
              <a:ext uri="{FF2B5EF4-FFF2-40B4-BE49-F238E27FC236}">
                <a16:creationId xmlns:a16="http://schemas.microsoft.com/office/drawing/2014/main" id="{E0D476E9-80D3-26D0-5EE1-B7FD03F51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502" y="2577122"/>
            <a:ext cx="2454871" cy="687560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Rectangle 57">
            <a:extLst>
              <a:ext uri="{FF2B5EF4-FFF2-40B4-BE49-F238E27FC236}">
                <a16:creationId xmlns:a16="http://schemas.microsoft.com/office/drawing/2014/main" id="{D2A09E57-97CC-67E5-1D55-7567282E6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276" y="2552700"/>
            <a:ext cx="2453868" cy="687560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3" name="Rectangle 60">
            <a:extLst>
              <a:ext uri="{FF2B5EF4-FFF2-40B4-BE49-F238E27FC236}">
                <a16:creationId xmlns:a16="http://schemas.microsoft.com/office/drawing/2014/main" id="{EED48FFF-B3D9-1841-924B-7052AD620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348" y="3264682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Rectangle 61">
            <a:extLst>
              <a:ext uri="{FF2B5EF4-FFF2-40B4-BE49-F238E27FC236}">
                <a16:creationId xmlns:a16="http://schemas.microsoft.com/office/drawing/2014/main" id="{BF0ED6D6-F1B8-E086-074C-1802C24BC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264682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62">
            <a:extLst>
              <a:ext uri="{FF2B5EF4-FFF2-40B4-BE49-F238E27FC236}">
                <a16:creationId xmlns:a16="http://schemas.microsoft.com/office/drawing/2014/main" id="{9D9328E1-0ADE-D741-432D-4070678D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25" y="8758116"/>
            <a:ext cx="7825120" cy="45719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107">
            <a:extLst>
              <a:ext uri="{FF2B5EF4-FFF2-40B4-BE49-F238E27FC236}">
                <a16:creationId xmlns:a16="http://schemas.microsoft.com/office/drawing/2014/main" id="{2710B1CF-1EEA-70C4-A602-046626C9D05C}"/>
              </a:ext>
            </a:extLst>
          </p:cNvPr>
          <p:cNvSpPr>
            <a:spLocks/>
          </p:cNvSpPr>
          <p:nvPr/>
        </p:nvSpPr>
        <p:spPr bwMode="auto">
          <a:xfrm>
            <a:off x="772025" y="2577122"/>
            <a:ext cx="1903552" cy="687560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BE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108">
            <a:extLst>
              <a:ext uri="{FF2B5EF4-FFF2-40B4-BE49-F238E27FC236}">
                <a16:creationId xmlns:a16="http://schemas.microsoft.com/office/drawing/2014/main" id="{C01E524D-1E56-C458-A4F5-AE6A82DF8165}"/>
              </a:ext>
            </a:extLst>
          </p:cNvPr>
          <p:cNvSpPr>
            <a:spLocks/>
          </p:cNvSpPr>
          <p:nvPr/>
        </p:nvSpPr>
        <p:spPr bwMode="auto">
          <a:xfrm>
            <a:off x="4681372" y="2577122"/>
            <a:ext cx="1903552" cy="687560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8EBEF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6" name="Rectangle 111">
            <a:extLst>
              <a:ext uri="{FF2B5EF4-FFF2-40B4-BE49-F238E27FC236}">
                <a16:creationId xmlns:a16="http://schemas.microsoft.com/office/drawing/2014/main" id="{3C5CDDFE-17E3-CB7F-20ED-203BD3862E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72025" y="3204872"/>
            <a:ext cx="7825119" cy="45719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112">
            <a:extLst>
              <a:ext uri="{FF2B5EF4-FFF2-40B4-BE49-F238E27FC236}">
                <a16:creationId xmlns:a16="http://schemas.microsoft.com/office/drawing/2014/main" id="{68882151-FBA1-E4C7-F84F-6594C0BE71F0}"/>
              </a:ext>
            </a:extLst>
          </p:cNvPr>
          <p:cNvSpPr>
            <a:spLocks noEditPoints="1"/>
          </p:cNvSpPr>
          <p:nvPr/>
        </p:nvSpPr>
        <p:spPr bwMode="auto">
          <a:xfrm>
            <a:off x="950451" y="2737741"/>
            <a:ext cx="186446" cy="400137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2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2 w 186"/>
              <a:gd name="T13" fmla="*/ 284 h 284"/>
              <a:gd name="T14" fmla="*/ 82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6 w 186"/>
              <a:gd name="T29" fmla="*/ 56 h 284"/>
              <a:gd name="T30" fmla="*/ 40 w 186"/>
              <a:gd name="T31" fmla="*/ 20 h 284"/>
              <a:gd name="T32" fmla="*/ 58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6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8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2 w 186"/>
              <a:gd name="T59" fmla="*/ 252 h 284"/>
              <a:gd name="T60" fmla="*/ 94 w 186"/>
              <a:gd name="T61" fmla="*/ 254 h 284"/>
              <a:gd name="T62" fmla="*/ 118 w 186"/>
              <a:gd name="T63" fmla="*/ 246 h 284"/>
              <a:gd name="T64" fmla="*/ 136 w 186"/>
              <a:gd name="T65" fmla="*/ 224 h 284"/>
              <a:gd name="T66" fmla="*/ 146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4 w 186"/>
              <a:gd name="T79" fmla="*/ 28 h 284"/>
              <a:gd name="T80" fmla="*/ 72 w 186"/>
              <a:gd name="T81" fmla="*/ 36 h 284"/>
              <a:gd name="T82" fmla="*/ 54 w 186"/>
              <a:gd name="T83" fmla="*/ 58 h 284"/>
              <a:gd name="T84" fmla="*/ 42 w 186"/>
              <a:gd name="T85" fmla="*/ 94 h 284"/>
              <a:gd name="T86" fmla="*/ 38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6" y="172"/>
                </a:lnTo>
                <a:lnTo>
                  <a:pt x="180" y="200"/>
                </a:lnTo>
                <a:lnTo>
                  <a:pt x="172" y="226"/>
                </a:lnTo>
                <a:lnTo>
                  <a:pt x="162" y="246"/>
                </a:lnTo>
                <a:lnTo>
                  <a:pt x="156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2" y="284"/>
                </a:lnTo>
                <a:lnTo>
                  <a:pt x="92" y="284"/>
                </a:lnTo>
                <a:lnTo>
                  <a:pt x="82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6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8" y="82"/>
                </a:lnTo>
                <a:lnTo>
                  <a:pt x="16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8" y="8"/>
                </a:lnTo>
                <a:lnTo>
                  <a:pt x="66" y="4"/>
                </a:lnTo>
                <a:lnTo>
                  <a:pt x="76" y="2"/>
                </a:lnTo>
                <a:lnTo>
                  <a:pt x="86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6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4" y="56"/>
                </a:lnTo>
                <a:lnTo>
                  <a:pt x="180" y="80"/>
                </a:lnTo>
                <a:lnTo>
                  <a:pt x="186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8" y="142"/>
                </a:moveTo>
                <a:lnTo>
                  <a:pt x="38" y="142"/>
                </a:lnTo>
                <a:lnTo>
                  <a:pt x="38" y="168"/>
                </a:lnTo>
                <a:lnTo>
                  <a:pt x="42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2" y="252"/>
                </a:lnTo>
                <a:lnTo>
                  <a:pt x="94" y="254"/>
                </a:lnTo>
                <a:lnTo>
                  <a:pt x="94" y="254"/>
                </a:lnTo>
                <a:lnTo>
                  <a:pt x="106" y="252"/>
                </a:lnTo>
                <a:lnTo>
                  <a:pt x="118" y="246"/>
                </a:lnTo>
                <a:lnTo>
                  <a:pt x="128" y="238"/>
                </a:lnTo>
                <a:lnTo>
                  <a:pt x="136" y="224"/>
                </a:lnTo>
                <a:lnTo>
                  <a:pt x="142" y="208"/>
                </a:lnTo>
                <a:lnTo>
                  <a:pt x="146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4" y="28"/>
                </a:lnTo>
                <a:lnTo>
                  <a:pt x="94" y="28"/>
                </a:lnTo>
                <a:lnTo>
                  <a:pt x="82" y="30"/>
                </a:lnTo>
                <a:lnTo>
                  <a:pt x="72" y="36"/>
                </a:lnTo>
                <a:lnTo>
                  <a:pt x="62" y="44"/>
                </a:lnTo>
                <a:lnTo>
                  <a:pt x="54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8" y="142"/>
                </a:lnTo>
                <a:lnTo>
                  <a:pt x="3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113">
            <a:extLst>
              <a:ext uri="{FF2B5EF4-FFF2-40B4-BE49-F238E27FC236}">
                <a16:creationId xmlns:a16="http://schemas.microsoft.com/office/drawing/2014/main" id="{C86D3261-6645-2FD8-B41D-E21D4CDBF188}"/>
              </a:ext>
            </a:extLst>
          </p:cNvPr>
          <p:cNvSpPr>
            <a:spLocks/>
          </p:cNvSpPr>
          <p:nvPr/>
        </p:nvSpPr>
        <p:spPr bwMode="auto">
          <a:xfrm>
            <a:off x="1197040" y="2743376"/>
            <a:ext cx="90217" cy="386048"/>
          </a:xfrm>
          <a:custGeom>
            <a:avLst/>
            <a:gdLst>
              <a:gd name="T0" fmla="*/ 56 w 90"/>
              <a:gd name="T1" fmla="*/ 34 h 274"/>
              <a:gd name="T2" fmla="*/ 54 w 90"/>
              <a:gd name="T3" fmla="*/ 34 h 274"/>
              <a:gd name="T4" fmla="*/ 6 w 90"/>
              <a:gd name="T5" fmla="*/ 60 h 274"/>
              <a:gd name="T6" fmla="*/ 0 w 90"/>
              <a:gd name="T7" fmla="*/ 32 h 274"/>
              <a:gd name="T8" fmla="*/ 60 w 90"/>
              <a:gd name="T9" fmla="*/ 0 h 274"/>
              <a:gd name="T10" fmla="*/ 90 w 90"/>
              <a:gd name="T11" fmla="*/ 0 h 274"/>
              <a:gd name="T12" fmla="*/ 90 w 90"/>
              <a:gd name="T13" fmla="*/ 274 h 274"/>
              <a:gd name="T14" fmla="*/ 56 w 90"/>
              <a:gd name="T15" fmla="*/ 274 h 274"/>
              <a:gd name="T16" fmla="*/ 56 w 90"/>
              <a:gd name="T17" fmla="*/ 3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274">
                <a:moveTo>
                  <a:pt x="56" y="34"/>
                </a:moveTo>
                <a:lnTo>
                  <a:pt x="54" y="34"/>
                </a:lnTo>
                <a:lnTo>
                  <a:pt x="6" y="60"/>
                </a:lnTo>
                <a:lnTo>
                  <a:pt x="0" y="32"/>
                </a:lnTo>
                <a:lnTo>
                  <a:pt x="60" y="0"/>
                </a:lnTo>
                <a:lnTo>
                  <a:pt x="90" y="0"/>
                </a:lnTo>
                <a:lnTo>
                  <a:pt x="90" y="274"/>
                </a:lnTo>
                <a:lnTo>
                  <a:pt x="56" y="274"/>
                </a:lnTo>
                <a:lnTo>
                  <a:pt x="56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14">
            <a:extLst>
              <a:ext uri="{FF2B5EF4-FFF2-40B4-BE49-F238E27FC236}">
                <a16:creationId xmlns:a16="http://schemas.microsoft.com/office/drawing/2014/main" id="{943371C7-0E5C-A34F-2E10-6C7880089DB2}"/>
              </a:ext>
            </a:extLst>
          </p:cNvPr>
          <p:cNvSpPr>
            <a:spLocks noEditPoints="1"/>
          </p:cNvSpPr>
          <p:nvPr/>
        </p:nvSpPr>
        <p:spPr bwMode="auto">
          <a:xfrm>
            <a:off x="4853784" y="2737741"/>
            <a:ext cx="188451" cy="400137"/>
          </a:xfrm>
          <a:custGeom>
            <a:avLst/>
            <a:gdLst>
              <a:gd name="T0" fmla="*/ 188 w 188"/>
              <a:gd name="T1" fmla="*/ 138 h 284"/>
              <a:gd name="T2" fmla="*/ 180 w 188"/>
              <a:gd name="T3" fmla="*/ 200 h 284"/>
              <a:gd name="T4" fmla="*/ 162 w 188"/>
              <a:gd name="T5" fmla="*/ 246 h 284"/>
              <a:gd name="T6" fmla="*/ 148 w 188"/>
              <a:gd name="T7" fmla="*/ 262 h 284"/>
              <a:gd name="T8" fmla="*/ 132 w 188"/>
              <a:gd name="T9" fmla="*/ 274 h 284"/>
              <a:gd name="T10" fmla="*/ 114 w 188"/>
              <a:gd name="T11" fmla="*/ 282 h 284"/>
              <a:gd name="T12" fmla="*/ 92 w 188"/>
              <a:gd name="T13" fmla="*/ 284 h 284"/>
              <a:gd name="T14" fmla="*/ 82 w 188"/>
              <a:gd name="T15" fmla="*/ 282 h 284"/>
              <a:gd name="T16" fmla="*/ 64 w 188"/>
              <a:gd name="T17" fmla="*/ 278 h 284"/>
              <a:gd name="T18" fmla="*/ 46 w 188"/>
              <a:gd name="T19" fmla="*/ 270 h 284"/>
              <a:gd name="T20" fmla="*/ 26 w 188"/>
              <a:gd name="T21" fmla="*/ 248 h 284"/>
              <a:gd name="T22" fmla="*/ 8 w 188"/>
              <a:gd name="T23" fmla="*/ 202 h 284"/>
              <a:gd name="T24" fmla="*/ 0 w 188"/>
              <a:gd name="T25" fmla="*/ 142 h 284"/>
              <a:gd name="T26" fmla="*/ 2 w 188"/>
              <a:gd name="T27" fmla="*/ 110 h 284"/>
              <a:gd name="T28" fmla="*/ 16 w 188"/>
              <a:gd name="T29" fmla="*/ 56 h 284"/>
              <a:gd name="T30" fmla="*/ 42 w 188"/>
              <a:gd name="T31" fmla="*/ 20 h 284"/>
              <a:gd name="T32" fmla="*/ 58 w 188"/>
              <a:gd name="T33" fmla="*/ 8 h 284"/>
              <a:gd name="T34" fmla="*/ 76 w 188"/>
              <a:gd name="T35" fmla="*/ 2 h 284"/>
              <a:gd name="T36" fmla="*/ 96 w 188"/>
              <a:gd name="T37" fmla="*/ 0 h 284"/>
              <a:gd name="T38" fmla="*/ 106 w 188"/>
              <a:gd name="T39" fmla="*/ 0 h 284"/>
              <a:gd name="T40" fmla="*/ 126 w 188"/>
              <a:gd name="T41" fmla="*/ 4 h 284"/>
              <a:gd name="T42" fmla="*/ 142 w 188"/>
              <a:gd name="T43" fmla="*/ 14 h 284"/>
              <a:gd name="T44" fmla="*/ 164 w 188"/>
              <a:gd name="T45" fmla="*/ 36 h 284"/>
              <a:gd name="T46" fmla="*/ 180 w 188"/>
              <a:gd name="T47" fmla="*/ 80 h 284"/>
              <a:gd name="T48" fmla="*/ 188 w 188"/>
              <a:gd name="T49" fmla="*/ 138 h 284"/>
              <a:gd name="T50" fmla="*/ 38 w 188"/>
              <a:gd name="T51" fmla="*/ 142 h 284"/>
              <a:gd name="T52" fmla="*/ 38 w 188"/>
              <a:gd name="T53" fmla="*/ 168 h 284"/>
              <a:gd name="T54" fmla="*/ 46 w 188"/>
              <a:gd name="T55" fmla="*/ 210 h 284"/>
              <a:gd name="T56" fmla="*/ 62 w 188"/>
              <a:gd name="T57" fmla="*/ 238 h 284"/>
              <a:gd name="T58" fmla="*/ 82 w 188"/>
              <a:gd name="T59" fmla="*/ 252 h 284"/>
              <a:gd name="T60" fmla="*/ 94 w 188"/>
              <a:gd name="T61" fmla="*/ 254 h 284"/>
              <a:gd name="T62" fmla="*/ 118 w 188"/>
              <a:gd name="T63" fmla="*/ 246 h 284"/>
              <a:gd name="T64" fmla="*/ 136 w 188"/>
              <a:gd name="T65" fmla="*/ 224 h 284"/>
              <a:gd name="T66" fmla="*/ 146 w 188"/>
              <a:gd name="T67" fmla="*/ 188 h 284"/>
              <a:gd name="T68" fmla="*/ 150 w 188"/>
              <a:gd name="T69" fmla="*/ 140 h 284"/>
              <a:gd name="T70" fmla="*/ 148 w 188"/>
              <a:gd name="T71" fmla="*/ 116 h 284"/>
              <a:gd name="T72" fmla="*/ 142 w 188"/>
              <a:gd name="T73" fmla="*/ 76 h 284"/>
              <a:gd name="T74" fmla="*/ 128 w 188"/>
              <a:gd name="T75" fmla="*/ 46 h 284"/>
              <a:gd name="T76" fmla="*/ 108 w 188"/>
              <a:gd name="T77" fmla="*/ 30 h 284"/>
              <a:gd name="T78" fmla="*/ 94 w 188"/>
              <a:gd name="T79" fmla="*/ 28 h 284"/>
              <a:gd name="T80" fmla="*/ 72 w 188"/>
              <a:gd name="T81" fmla="*/ 36 h 284"/>
              <a:gd name="T82" fmla="*/ 54 w 188"/>
              <a:gd name="T83" fmla="*/ 58 h 284"/>
              <a:gd name="T84" fmla="*/ 42 w 188"/>
              <a:gd name="T85" fmla="*/ 94 h 284"/>
              <a:gd name="T86" fmla="*/ 38 w 188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8" h="284">
                <a:moveTo>
                  <a:pt x="188" y="138"/>
                </a:moveTo>
                <a:lnTo>
                  <a:pt x="188" y="138"/>
                </a:lnTo>
                <a:lnTo>
                  <a:pt x="186" y="172"/>
                </a:lnTo>
                <a:lnTo>
                  <a:pt x="180" y="200"/>
                </a:lnTo>
                <a:lnTo>
                  <a:pt x="172" y="226"/>
                </a:lnTo>
                <a:lnTo>
                  <a:pt x="162" y="246"/>
                </a:lnTo>
                <a:lnTo>
                  <a:pt x="156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4" y="282"/>
                </a:lnTo>
                <a:lnTo>
                  <a:pt x="102" y="282"/>
                </a:lnTo>
                <a:lnTo>
                  <a:pt x="92" y="284"/>
                </a:lnTo>
                <a:lnTo>
                  <a:pt x="92" y="284"/>
                </a:lnTo>
                <a:lnTo>
                  <a:pt x="82" y="282"/>
                </a:lnTo>
                <a:lnTo>
                  <a:pt x="72" y="282"/>
                </a:lnTo>
                <a:lnTo>
                  <a:pt x="64" y="278"/>
                </a:lnTo>
                <a:lnTo>
                  <a:pt x="54" y="274"/>
                </a:lnTo>
                <a:lnTo>
                  <a:pt x="46" y="270"/>
                </a:lnTo>
                <a:lnTo>
                  <a:pt x="40" y="262"/>
                </a:lnTo>
                <a:lnTo>
                  <a:pt x="26" y="248"/>
                </a:lnTo>
                <a:lnTo>
                  <a:pt x="16" y="228"/>
                </a:lnTo>
                <a:lnTo>
                  <a:pt x="8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8" y="82"/>
                </a:lnTo>
                <a:lnTo>
                  <a:pt x="16" y="56"/>
                </a:lnTo>
                <a:lnTo>
                  <a:pt x="28" y="36"/>
                </a:lnTo>
                <a:lnTo>
                  <a:pt x="42" y="20"/>
                </a:lnTo>
                <a:lnTo>
                  <a:pt x="50" y="14"/>
                </a:lnTo>
                <a:lnTo>
                  <a:pt x="58" y="8"/>
                </a:lnTo>
                <a:lnTo>
                  <a:pt x="66" y="4"/>
                </a:lnTo>
                <a:lnTo>
                  <a:pt x="76" y="2"/>
                </a:lnTo>
                <a:lnTo>
                  <a:pt x="86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6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4" y="36"/>
                </a:lnTo>
                <a:lnTo>
                  <a:pt x="174" y="56"/>
                </a:lnTo>
                <a:lnTo>
                  <a:pt x="180" y="80"/>
                </a:lnTo>
                <a:lnTo>
                  <a:pt x="186" y="108"/>
                </a:lnTo>
                <a:lnTo>
                  <a:pt x="188" y="138"/>
                </a:lnTo>
                <a:lnTo>
                  <a:pt x="188" y="138"/>
                </a:lnTo>
                <a:close/>
                <a:moveTo>
                  <a:pt x="38" y="142"/>
                </a:moveTo>
                <a:lnTo>
                  <a:pt x="38" y="142"/>
                </a:lnTo>
                <a:lnTo>
                  <a:pt x="38" y="168"/>
                </a:lnTo>
                <a:lnTo>
                  <a:pt x="42" y="190"/>
                </a:lnTo>
                <a:lnTo>
                  <a:pt x="46" y="210"/>
                </a:lnTo>
                <a:lnTo>
                  <a:pt x="54" y="226"/>
                </a:lnTo>
                <a:lnTo>
                  <a:pt x="62" y="238"/>
                </a:lnTo>
                <a:lnTo>
                  <a:pt x="70" y="248"/>
                </a:lnTo>
                <a:lnTo>
                  <a:pt x="82" y="252"/>
                </a:lnTo>
                <a:lnTo>
                  <a:pt x="94" y="254"/>
                </a:lnTo>
                <a:lnTo>
                  <a:pt x="94" y="254"/>
                </a:lnTo>
                <a:lnTo>
                  <a:pt x="106" y="252"/>
                </a:lnTo>
                <a:lnTo>
                  <a:pt x="118" y="246"/>
                </a:lnTo>
                <a:lnTo>
                  <a:pt x="128" y="238"/>
                </a:lnTo>
                <a:lnTo>
                  <a:pt x="136" y="224"/>
                </a:lnTo>
                <a:lnTo>
                  <a:pt x="142" y="208"/>
                </a:lnTo>
                <a:lnTo>
                  <a:pt x="146" y="188"/>
                </a:lnTo>
                <a:lnTo>
                  <a:pt x="148" y="166"/>
                </a:lnTo>
                <a:lnTo>
                  <a:pt x="150" y="140"/>
                </a:lnTo>
                <a:lnTo>
                  <a:pt x="150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8" y="30"/>
                </a:lnTo>
                <a:lnTo>
                  <a:pt x="94" y="28"/>
                </a:lnTo>
                <a:lnTo>
                  <a:pt x="94" y="28"/>
                </a:lnTo>
                <a:lnTo>
                  <a:pt x="82" y="30"/>
                </a:lnTo>
                <a:lnTo>
                  <a:pt x="72" y="36"/>
                </a:lnTo>
                <a:lnTo>
                  <a:pt x="62" y="44"/>
                </a:lnTo>
                <a:lnTo>
                  <a:pt x="54" y="58"/>
                </a:lnTo>
                <a:lnTo>
                  <a:pt x="48" y="74"/>
                </a:lnTo>
                <a:lnTo>
                  <a:pt x="42" y="94"/>
                </a:lnTo>
                <a:lnTo>
                  <a:pt x="40" y="116"/>
                </a:lnTo>
                <a:lnTo>
                  <a:pt x="38" y="142"/>
                </a:lnTo>
                <a:lnTo>
                  <a:pt x="3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5">
            <a:extLst>
              <a:ext uri="{FF2B5EF4-FFF2-40B4-BE49-F238E27FC236}">
                <a16:creationId xmlns:a16="http://schemas.microsoft.com/office/drawing/2014/main" id="{1FB152D9-7A40-10B7-A432-4E48CB043639}"/>
              </a:ext>
            </a:extLst>
          </p:cNvPr>
          <p:cNvSpPr>
            <a:spLocks/>
          </p:cNvSpPr>
          <p:nvPr/>
        </p:nvSpPr>
        <p:spPr bwMode="auto">
          <a:xfrm>
            <a:off x="5074313" y="2737741"/>
            <a:ext cx="175420" cy="391684"/>
          </a:xfrm>
          <a:custGeom>
            <a:avLst/>
            <a:gdLst>
              <a:gd name="T0" fmla="*/ 0 w 175"/>
              <a:gd name="T1" fmla="*/ 278 h 278"/>
              <a:gd name="T2" fmla="*/ 0 w 175"/>
              <a:gd name="T3" fmla="*/ 256 h 278"/>
              <a:gd name="T4" fmla="*/ 30 w 175"/>
              <a:gd name="T5" fmla="*/ 228 h 278"/>
              <a:gd name="T6" fmla="*/ 30 w 175"/>
              <a:gd name="T7" fmla="*/ 228 h 278"/>
              <a:gd name="T8" fmla="*/ 76 w 175"/>
              <a:gd name="T9" fmla="*/ 184 h 278"/>
              <a:gd name="T10" fmla="*/ 94 w 175"/>
              <a:gd name="T11" fmla="*/ 164 h 278"/>
              <a:gd name="T12" fmla="*/ 108 w 175"/>
              <a:gd name="T13" fmla="*/ 146 h 278"/>
              <a:gd name="T14" fmla="*/ 117 w 175"/>
              <a:gd name="T15" fmla="*/ 130 h 278"/>
              <a:gd name="T16" fmla="*/ 125 w 175"/>
              <a:gd name="T17" fmla="*/ 114 h 278"/>
              <a:gd name="T18" fmla="*/ 129 w 175"/>
              <a:gd name="T19" fmla="*/ 100 h 278"/>
              <a:gd name="T20" fmla="*/ 131 w 175"/>
              <a:gd name="T21" fmla="*/ 84 h 278"/>
              <a:gd name="T22" fmla="*/ 131 w 175"/>
              <a:gd name="T23" fmla="*/ 84 h 278"/>
              <a:gd name="T24" fmla="*/ 131 w 175"/>
              <a:gd name="T25" fmla="*/ 74 h 278"/>
              <a:gd name="T26" fmla="*/ 129 w 175"/>
              <a:gd name="T27" fmla="*/ 64 h 278"/>
              <a:gd name="T28" fmla="*/ 125 w 175"/>
              <a:gd name="T29" fmla="*/ 54 h 278"/>
              <a:gd name="T30" fmla="*/ 119 w 175"/>
              <a:gd name="T31" fmla="*/ 46 h 278"/>
              <a:gd name="T32" fmla="*/ 113 w 175"/>
              <a:gd name="T33" fmla="*/ 40 h 278"/>
              <a:gd name="T34" fmla="*/ 104 w 175"/>
              <a:gd name="T35" fmla="*/ 34 h 278"/>
              <a:gd name="T36" fmla="*/ 92 w 175"/>
              <a:gd name="T37" fmla="*/ 32 h 278"/>
              <a:gd name="T38" fmla="*/ 78 w 175"/>
              <a:gd name="T39" fmla="*/ 30 h 278"/>
              <a:gd name="T40" fmla="*/ 78 w 175"/>
              <a:gd name="T41" fmla="*/ 30 h 278"/>
              <a:gd name="T42" fmla="*/ 60 w 175"/>
              <a:gd name="T43" fmla="*/ 32 h 278"/>
              <a:gd name="T44" fmla="*/ 44 w 175"/>
              <a:gd name="T45" fmla="*/ 38 h 278"/>
              <a:gd name="T46" fmla="*/ 30 w 175"/>
              <a:gd name="T47" fmla="*/ 46 h 278"/>
              <a:gd name="T48" fmla="*/ 20 w 175"/>
              <a:gd name="T49" fmla="*/ 54 h 278"/>
              <a:gd name="T50" fmla="*/ 8 w 175"/>
              <a:gd name="T51" fmla="*/ 28 h 278"/>
              <a:gd name="T52" fmla="*/ 8 w 175"/>
              <a:gd name="T53" fmla="*/ 28 h 278"/>
              <a:gd name="T54" fmla="*/ 24 w 175"/>
              <a:gd name="T55" fmla="*/ 16 h 278"/>
              <a:gd name="T56" fmla="*/ 42 w 175"/>
              <a:gd name="T57" fmla="*/ 8 h 278"/>
              <a:gd name="T58" fmla="*/ 62 w 175"/>
              <a:gd name="T59" fmla="*/ 2 h 278"/>
              <a:gd name="T60" fmla="*/ 86 w 175"/>
              <a:gd name="T61" fmla="*/ 0 h 278"/>
              <a:gd name="T62" fmla="*/ 86 w 175"/>
              <a:gd name="T63" fmla="*/ 0 h 278"/>
              <a:gd name="T64" fmla="*/ 106 w 175"/>
              <a:gd name="T65" fmla="*/ 2 h 278"/>
              <a:gd name="T66" fmla="*/ 123 w 175"/>
              <a:gd name="T67" fmla="*/ 6 h 278"/>
              <a:gd name="T68" fmla="*/ 137 w 175"/>
              <a:gd name="T69" fmla="*/ 14 h 278"/>
              <a:gd name="T70" fmla="*/ 149 w 175"/>
              <a:gd name="T71" fmla="*/ 24 h 278"/>
              <a:gd name="T72" fmla="*/ 157 w 175"/>
              <a:gd name="T73" fmla="*/ 36 h 278"/>
              <a:gd name="T74" fmla="*/ 163 w 175"/>
              <a:gd name="T75" fmla="*/ 50 h 278"/>
              <a:gd name="T76" fmla="*/ 167 w 175"/>
              <a:gd name="T77" fmla="*/ 64 h 278"/>
              <a:gd name="T78" fmla="*/ 169 w 175"/>
              <a:gd name="T79" fmla="*/ 80 h 278"/>
              <a:gd name="T80" fmla="*/ 169 w 175"/>
              <a:gd name="T81" fmla="*/ 80 h 278"/>
              <a:gd name="T82" fmla="*/ 167 w 175"/>
              <a:gd name="T83" fmla="*/ 98 h 278"/>
              <a:gd name="T84" fmla="*/ 161 w 175"/>
              <a:gd name="T85" fmla="*/ 116 h 278"/>
              <a:gd name="T86" fmla="*/ 153 w 175"/>
              <a:gd name="T87" fmla="*/ 134 h 278"/>
              <a:gd name="T88" fmla="*/ 143 w 175"/>
              <a:gd name="T89" fmla="*/ 152 h 278"/>
              <a:gd name="T90" fmla="*/ 129 w 175"/>
              <a:gd name="T91" fmla="*/ 170 h 278"/>
              <a:gd name="T92" fmla="*/ 113 w 175"/>
              <a:gd name="T93" fmla="*/ 188 h 278"/>
              <a:gd name="T94" fmla="*/ 74 w 175"/>
              <a:gd name="T95" fmla="*/ 226 h 278"/>
              <a:gd name="T96" fmla="*/ 54 w 175"/>
              <a:gd name="T97" fmla="*/ 248 h 278"/>
              <a:gd name="T98" fmla="*/ 54 w 175"/>
              <a:gd name="T99" fmla="*/ 248 h 278"/>
              <a:gd name="T100" fmla="*/ 175 w 175"/>
              <a:gd name="T101" fmla="*/ 248 h 278"/>
              <a:gd name="T102" fmla="*/ 175 w 175"/>
              <a:gd name="T103" fmla="*/ 278 h 278"/>
              <a:gd name="T104" fmla="*/ 0 w 175"/>
              <a:gd name="T105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5" h="278">
                <a:moveTo>
                  <a:pt x="0" y="278"/>
                </a:moveTo>
                <a:lnTo>
                  <a:pt x="0" y="256"/>
                </a:lnTo>
                <a:lnTo>
                  <a:pt x="30" y="228"/>
                </a:lnTo>
                <a:lnTo>
                  <a:pt x="30" y="228"/>
                </a:lnTo>
                <a:lnTo>
                  <a:pt x="76" y="184"/>
                </a:lnTo>
                <a:lnTo>
                  <a:pt x="94" y="164"/>
                </a:lnTo>
                <a:lnTo>
                  <a:pt x="108" y="146"/>
                </a:lnTo>
                <a:lnTo>
                  <a:pt x="117" y="130"/>
                </a:lnTo>
                <a:lnTo>
                  <a:pt x="125" y="114"/>
                </a:lnTo>
                <a:lnTo>
                  <a:pt x="129" y="100"/>
                </a:lnTo>
                <a:lnTo>
                  <a:pt x="131" y="84"/>
                </a:lnTo>
                <a:lnTo>
                  <a:pt x="131" y="84"/>
                </a:lnTo>
                <a:lnTo>
                  <a:pt x="131" y="74"/>
                </a:lnTo>
                <a:lnTo>
                  <a:pt x="129" y="64"/>
                </a:lnTo>
                <a:lnTo>
                  <a:pt x="125" y="54"/>
                </a:lnTo>
                <a:lnTo>
                  <a:pt x="119" y="46"/>
                </a:lnTo>
                <a:lnTo>
                  <a:pt x="113" y="40"/>
                </a:lnTo>
                <a:lnTo>
                  <a:pt x="104" y="34"/>
                </a:lnTo>
                <a:lnTo>
                  <a:pt x="92" y="32"/>
                </a:lnTo>
                <a:lnTo>
                  <a:pt x="78" y="30"/>
                </a:lnTo>
                <a:lnTo>
                  <a:pt x="78" y="30"/>
                </a:lnTo>
                <a:lnTo>
                  <a:pt x="60" y="32"/>
                </a:lnTo>
                <a:lnTo>
                  <a:pt x="44" y="38"/>
                </a:lnTo>
                <a:lnTo>
                  <a:pt x="30" y="46"/>
                </a:lnTo>
                <a:lnTo>
                  <a:pt x="20" y="54"/>
                </a:lnTo>
                <a:lnTo>
                  <a:pt x="8" y="28"/>
                </a:lnTo>
                <a:lnTo>
                  <a:pt x="8" y="28"/>
                </a:lnTo>
                <a:lnTo>
                  <a:pt x="24" y="16"/>
                </a:lnTo>
                <a:lnTo>
                  <a:pt x="42" y="8"/>
                </a:lnTo>
                <a:lnTo>
                  <a:pt x="62" y="2"/>
                </a:lnTo>
                <a:lnTo>
                  <a:pt x="86" y="0"/>
                </a:lnTo>
                <a:lnTo>
                  <a:pt x="86" y="0"/>
                </a:lnTo>
                <a:lnTo>
                  <a:pt x="106" y="2"/>
                </a:lnTo>
                <a:lnTo>
                  <a:pt x="123" y="6"/>
                </a:lnTo>
                <a:lnTo>
                  <a:pt x="137" y="14"/>
                </a:lnTo>
                <a:lnTo>
                  <a:pt x="149" y="24"/>
                </a:lnTo>
                <a:lnTo>
                  <a:pt x="157" y="36"/>
                </a:lnTo>
                <a:lnTo>
                  <a:pt x="163" y="50"/>
                </a:lnTo>
                <a:lnTo>
                  <a:pt x="167" y="64"/>
                </a:lnTo>
                <a:lnTo>
                  <a:pt x="169" y="80"/>
                </a:lnTo>
                <a:lnTo>
                  <a:pt x="169" y="80"/>
                </a:lnTo>
                <a:lnTo>
                  <a:pt x="167" y="98"/>
                </a:lnTo>
                <a:lnTo>
                  <a:pt x="161" y="116"/>
                </a:lnTo>
                <a:lnTo>
                  <a:pt x="153" y="134"/>
                </a:lnTo>
                <a:lnTo>
                  <a:pt x="143" y="152"/>
                </a:lnTo>
                <a:lnTo>
                  <a:pt x="129" y="170"/>
                </a:lnTo>
                <a:lnTo>
                  <a:pt x="113" y="188"/>
                </a:lnTo>
                <a:lnTo>
                  <a:pt x="74" y="226"/>
                </a:lnTo>
                <a:lnTo>
                  <a:pt x="54" y="248"/>
                </a:lnTo>
                <a:lnTo>
                  <a:pt x="54" y="248"/>
                </a:lnTo>
                <a:lnTo>
                  <a:pt x="175" y="248"/>
                </a:lnTo>
                <a:lnTo>
                  <a:pt x="175" y="278"/>
                </a:lnTo>
                <a:lnTo>
                  <a:pt x="0" y="2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126">
            <a:extLst>
              <a:ext uri="{FF2B5EF4-FFF2-40B4-BE49-F238E27FC236}">
                <a16:creationId xmlns:a16="http://schemas.microsoft.com/office/drawing/2014/main" id="{FCCCA50D-9C7C-7E99-2372-AD6FE3AFD0AE}"/>
              </a:ext>
            </a:extLst>
          </p:cNvPr>
          <p:cNvSpPr>
            <a:spLocks/>
          </p:cNvSpPr>
          <p:nvPr/>
        </p:nvSpPr>
        <p:spPr bwMode="auto">
          <a:xfrm>
            <a:off x="8179739" y="2732104"/>
            <a:ext cx="136326" cy="377595"/>
          </a:xfrm>
          <a:custGeom>
            <a:avLst/>
            <a:gdLst>
              <a:gd name="T0" fmla="*/ 96 w 136"/>
              <a:gd name="T1" fmla="*/ 134 h 268"/>
              <a:gd name="T2" fmla="*/ 0 w 136"/>
              <a:gd name="T3" fmla="*/ 228 h 268"/>
              <a:gd name="T4" fmla="*/ 0 w 136"/>
              <a:gd name="T5" fmla="*/ 268 h 268"/>
              <a:gd name="T6" fmla="*/ 136 w 136"/>
              <a:gd name="T7" fmla="*/ 134 h 268"/>
              <a:gd name="T8" fmla="*/ 0 w 136"/>
              <a:gd name="T9" fmla="*/ 0 h 268"/>
              <a:gd name="T10" fmla="*/ 0 w 136"/>
              <a:gd name="T11" fmla="*/ 40 h 268"/>
              <a:gd name="T12" fmla="*/ 96 w 136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268">
                <a:moveTo>
                  <a:pt x="96" y="134"/>
                </a:moveTo>
                <a:lnTo>
                  <a:pt x="0" y="228"/>
                </a:lnTo>
                <a:lnTo>
                  <a:pt x="0" y="268"/>
                </a:lnTo>
                <a:lnTo>
                  <a:pt x="136" y="134"/>
                </a:lnTo>
                <a:lnTo>
                  <a:pt x="0" y="0"/>
                </a:lnTo>
                <a:lnTo>
                  <a:pt x="0" y="40"/>
                </a:lnTo>
                <a:lnTo>
                  <a:pt x="96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Rectangle 127">
            <a:extLst>
              <a:ext uri="{FF2B5EF4-FFF2-40B4-BE49-F238E27FC236}">
                <a16:creationId xmlns:a16="http://schemas.microsoft.com/office/drawing/2014/main" id="{117341BC-04C2-6198-FEBD-EBCC9B8AD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9739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3" name="Rectangle 128">
            <a:extLst>
              <a:ext uri="{FF2B5EF4-FFF2-40B4-BE49-F238E27FC236}">
                <a16:creationId xmlns:a16="http://schemas.microsoft.com/office/drawing/2014/main" id="{B901DD2B-E49E-3929-BEC8-28C9D0DCE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7446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129">
            <a:extLst>
              <a:ext uri="{FF2B5EF4-FFF2-40B4-BE49-F238E27FC236}">
                <a16:creationId xmlns:a16="http://schemas.microsoft.com/office/drawing/2014/main" id="{B283BBE3-D24B-A719-6640-546E36508F29}"/>
              </a:ext>
            </a:extLst>
          </p:cNvPr>
          <p:cNvSpPr>
            <a:spLocks/>
          </p:cNvSpPr>
          <p:nvPr/>
        </p:nvSpPr>
        <p:spPr bwMode="auto">
          <a:xfrm>
            <a:off x="4108002" y="2732104"/>
            <a:ext cx="134321" cy="377595"/>
          </a:xfrm>
          <a:custGeom>
            <a:avLst/>
            <a:gdLst>
              <a:gd name="T0" fmla="*/ 94 w 134"/>
              <a:gd name="T1" fmla="*/ 134 h 268"/>
              <a:gd name="T2" fmla="*/ 0 w 134"/>
              <a:gd name="T3" fmla="*/ 228 h 268"/>
              <a:gd name="T4" fmla="*/ 0 w 134"/>
              <a:gd name="T5" fmla="*/ 268 h 268"/>
              <a:gd name="T6" fmla="*/ 134 w 134"/>
              <a:gd name="T7" fmla="*/ 134 h 268"/>
              <a:gd name="T8" fmla="*/ 0 w 134"/>
              <a:gd name="T9" fmla="*/ 0 h 268"/>
              <a:gd name="T10" fmla="*/ 0 w 134"/>
              <a:gd name="T11" fmla="*/ 40 h 268"/>
              <a:gd name="T12" fmla="*/ 94 w 134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68">
                <a:moveTo>
                  <a:pt x="94" y="134"/>
                </a:moveTo>
                <a:lnTo>
                  <a:pt x="0" y="228"/>
                </a:lnTo>
                <a:lnTo>
                  <a:pt x="0" y="268"/>
                </a:lnTo>
                <a:lnTo>
                  <a:pt x="134" y="134"/>
                </a:lnTo>
                <a:lnTo>
                  <a:pt x="0" y="0"/>
                </a:lnTo>
                <a:lnTo>
                  <a:pt x="0" y="40"/>
                </a:lnTo>
                <a:lnTo>
                  <a:pt x="94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Rectangle 130">
            <a:extLst>
              <a:ext uri="{FF2B5EF4-FFF2-40B4-BE49-F238E27FC236}">
                <a16:creationId xmlns:a16="http://schemas.microsoft.com/office/drawing/2014/main" id="{D629A39B-66A8-11B6-8772-2A0E5AD05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002" y="2901177"/>
            <a:ext cx="92220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131">
            <a:extLst>
              <a:ext uri="{FF2B5EF4-FFF2-40B4-BE49-F238E27FC236}">
                <a16:creationId xmlns:a16="http://schemas.microsoft.com/office/drawing/2014/main" id="{108A192F-018A-28AC-57AE-435F861AC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704" y="2901177"/>
            <a:ext cx="94226" cy="394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A2B4AD-FCD0-6FDC-8A72-FF4FA60F3DE5}"/>
              </a:ext>
            </a:extLst>
          </p:cNvPr>
          <p:cNvSpPr txBox="1"/>
          <p:nvPr/>
        </p:nvSpPr>
        <p:spPr>
          <a:xfrm>
            <a:off x="875405" y="4501202"/>
            <a:ext cx="3788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Train &amp; Valid </a:t>
            </a:r>
            <a:r>
              <a:rPr kumimoji="1" lang="ko-KR" altLang="en-US" sz="2400" b="1" dirty="0"/>
              <a:t>데이터로 분리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E71E870-E3FC-E7E5-48D5-51E40DE23871}"/>
              </a:ext>
            </a:extLst>
          </p:cNvPr>
          <p:cNvGraphicFramePr>
            <a:graphicFrameLocks noGrp="1"/>
          </p:cNvGraphicFramePr>
          <p:nvPr/>
        </p:nvGraphicFramePr>
        <p:xfrm>
          <a:off x="880595" y="5712462"/>
          <a:ext cx="3490797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046">
                  <a:extLst>
                    <a:ext uri="{9D8B030D-6E8A-4147-A177-3AD203B41FA5}">
                      <a16:colId xmlns:a16="http://schemas.microsoft.com/office/drawing/2014/main" val="180650410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54610979"/>
                    </a:ext>
                  </a:extLst>
                </a:gridCol>
                <a:gridCol w="1581151">
                  <a:extLst>
                    <a:ext uri="{9D8B030D-6E8A-4147-A177-3AD203B41FA5}">
                      <a16:colId xmlns:a16="http://schemas.microsoft.com/office/drawing/2014/main" val="2096488570"/>
                    </a:ext>
                  </a:extLst>
                </a:gridCol>
              </a:tblGrid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Train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Valid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6466175"/>
                  </a:ext>
                </a:extLst>
              </a:tr>
              <a:tr h="270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: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4089612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1C227AC-DFA5-AF46-D87E-DDD04A14E871}"/>
              </a:ext>
            </a:extLst>
          </p:cNvPr>
          <p:cNvSpPr txBox="1"/>
          <p:nvPr/>
        </p:nvSpPr>
        <p:spPr>
          <a:xfrm>
            <a:off x="5060539" y="4114473"/>
            <a:ext cx="3121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/>
              <a:t>AutoML</a:t>
            </a:r>
            <a:endParaRPr kumimoji="1" lang="en-US" altLang="ko-KR" sz="2400" b="1" dirty="0"/>
          </a:p>
          <a:p>
            <a:r>
              <a:rPr kumimoji="1" lang="en-US" altLang="ko-KR" sz="2400" b="1" dirty="0" err="1"/>
              <a:t>Pycaret</a:t>
            </a:r>
            <a:r>
              <a:rPr kumimoji="1" lang="ko-KR" altLang="en-US" sz="2400" b="1" dirty="0" err="1"/>
              <a:t>으로</a:t>
            </a:r>
            <a:r>
              <a:rPr kumimoji="1" lang="ko-KR" altLang="en-US" sz="2400" b="1" dirty="0"/>
              <a:t> 모델 비교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2C5D1154-54EC-3AD3-1777-46B6B20F93C0}"/>
              </a:ext>
            </a:extLst>
          </p:cNvPr>
          <p:cNvGraphicFramePr>
            <a:graphicFrameLocks noGrp="1"/>
          </p:cNvGraphicFramePr>
          <p:nvPr/>
        </p:nvGraphicFramePr>
        <p:xfrm>
          <a:off x="4924096" y="5358059"/>
          <a:ext cx="3441032" cy="256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048">
                  <a:extLst>
                    <a:ext uri="{9D8B030D-6E8A-4147-A177-3AD203B41FA5}">
                      <a16:colId xmlns:a16="http://schemas.microsoft.com/office/drawing/2014/main" val="3103319844"/>
                    </a:ext>
                  </a:extLst>
                </a:gridCol>
                <a:gridCol w="1642973">
                  <a:extLst>
                    <a:ext uri="{9D8B030D-6E8A-4147-A177-3AD203B41FA5}">
                      <a16:colId xmlns:a16="http://schemas.microsoft.com/office/drawing/2014/main" val="2569608113"/>
                    </a:ext>
                  </a:extLst>
                </a:gridCol>
                <a:gridCol w="1147011">
                  <a:extLst>
                    <a:ext uri="{9D8B030D-6E8A-4147-A177-3AD203B41FA5}">
                      <a16:colId xmlns:a16="http://schemas.microsoft.com/office/drawing/2014/main" val="6439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44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gbc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>
                          <a:effectLst/>
                        </a:rPr>
                        <a:t>Gradient Boosting Classifier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15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 Classifier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0.9684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90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knn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Neighbors Classifier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0.9653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94475"/>
                  </a:ext>
                </a:extLst>
              </a:tr>
            </a:tbl>
          </a:graphicData>
        </a:graphic>
      </p:graphicFrame>
      <p:sp>
        <p:nvSpPr>
          <p:cNvPr id="4" name="Rectangle 60">
            <a:extLst>
              <a:ext uri="{FF2B5EF4-FFF2-40B4-BE49-F238E27FC236}">
                <a16:creationId xmlns:a16="http://schemas.microsoft.com/office/drawing/2014/main" id="{2A212010-BEC6-991E-5C35-94EAB0290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0552" y="3238500"/>
            <a:ext cx="20048" cy="5507527"/>
          </a:xfrm>
          <a:prstGeom prst="rect">
            <a:avLst/>
          </a:prstGeom>
          <a:solidFill>
            <a:srgbClr val="80808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Freeform 116">
            <a:extLst>
              <a:ext uri="{FF2B5EF4-FFF2-40B4-BE49-F238E27FC236}">
                <a16:creationId xmlns:a16="http://schemas.microsoft.com/office/drawing/2014/main" id="{1F54B78C-EB2A-C365-D838-D2AA12842C68}"/>
              </a:ext>
            </a:extLst>
          </p:cNvPr>
          <p:cNvSpPr>
            <a:spLocks noEditPoints="1"/>
          </p:cNvSpPr>
          <p:nvPr/>
        </p:nvSpPr>
        <p:spPr bwMode="auto">
          <a:xfrm>
            <a:off x="8763000" y="2705100"/>
            <a:ext cx="205047" cy="400137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0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0 w 186"/>
              <a:gd name="T13" fmla="*/ 284 h 284"/>
              <a:gd name="T14" fmla="*/ 80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4 w 186"/>
              <a:gd name="T29" fmla="*/ 56 h 284"/>
              <a:gd name="T30" fmla="*/ 40 w 186"/>
              <a:gd name="T31" fmla="*/ 20 h 284"/>
              <a:gd name="T32" fmla="*/ 56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4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6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0 w 186"/>
              <a:gd name="T59" fmla="*/ 252 h 284"/>
              <a:gd name="T60" fmla="*/ 92 w 186"/>
              <a:gd name="T61" fmla="*/ 254 h 284"/>
              <a:gd name="T62" fmla="*/ 118 w 186"/>
              <a:gd name="T63" fmla="*/ 246 h 284"/>
              <a:gd name="T64" fmla="*/ 134 w 186"/>
              <a:gd name="T65" fmla="*/ 224 h 284"/>
              <a:gd name="T66" fmla="*/ 144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2 w 186"/>
              <a:gd name="T79" fmla="*/ 28 h 284"/>
              <a:gd name="T80" fmla="*/ 70 w 186"/>
              <a:gd name="T81" fmla="*/ 36 h 284"/>
              <a:gd name="T82" fmla="*/ 52 w 186"/>
              <a:gd name="T83" fmla="*/ 58 h 284"/>
              <a:gd name="T84" fmla="*/ 42 w 186"/>
              <a:gd name="T85" fmla="*/ 94 h 284"/>
              <a:gd name="T86" fmla="*/ 36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4" y="172"/>
                </a:lnTo>
                <a:lnTo>
                  <a:pt x="180" y="200"/>
                </a:lnTo>
                <a:lnTo>
                  <a:pt x="172" y="226"/>
                </a:lnTo>
                <a:lnTo>
                  <a:pt x="160" y="246"/>
                </a:lnTo>
                <a:lnTo>
                  <a:pt x="154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0" y="284"/>
                </a:lnTo>
                <a:lnTo>
                  <a:pt x="90" y="284"/>
                </a:lnTo>
                <a:lnTo>
                  <a:pt x="80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4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6" y="82"/>
                </a:lnTo>
                <a:lnTo>
                  <a:pt x="14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6" y="8"/>
                </a:lnTo>
                <a:lnTo>
                  <a:pt x="66" y="4"/>
                </a:lnTo>
                <a:lnTo>
                  <a:pt x="76" y="2"/>
                </a:lnTo>
                <a:lnTo>
                  <a:pt x="84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4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2" y="56"/>
                </a:lnTo>
                <a:lnTo>
                  <a:pt x="180" y="80"/>
                </a:lnTo>
                <a:lnTo>
                  <a:pt x="184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6" y="142"/>
                </a:moveTo>
                <a:lnTo>
                  <a:pt x="36" y="142"/>
                </a:lnTo>
                <a:lnTo>
                  <a:pt x="38" y="168"/>
                </a:lnTo>
                <a:lnTo>
                  <a:pt x="40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0" y="252"/>
                </a:lnTo>
                <a:lnTo>
                  <a:pt x="92" y="254"/>
                </a:lnTo>
                <a:lnTo>
                  <a:pt x="92" y="254"/>
                </a:lnTo>
                <a:lnTo>
                  <a:pt x="106" y="252"/>
                </a:lnTo>
                <a:lnTo>
                  <a:pt x="118" y="246"/>
                </a:lnTo>
                <a:lnTo>
                  <a:pt x="126" y="238"/>
                </a:lnTo>
                <a:lnTo>
                  <a:pt x="134" y="224"/>
                </a:lnTo>
                <a:lnTo>
                  <a:pt x="140" y="208"/>
                </a:lnTo>
                <a:lnTo>
                  <a:pt x="144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2" y="28"/>
                </a:lnTo>
                <a:lnTo>
                  <a:pt x="92" y="28"/>
                </a:lnTo>
                <a:lnTo>
                  <a:pt x="82" y="30"/>
                </a:lnTo>
                <a:lnTo>
                  <a:pt x="70" y="36"/>
                </a:lnTo>
                <a:lnTo>
                  <a:pt x="60" y="44"/>
                </a:lnTo>
                <a:lnTo>
                  <a:pt x="52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6" y="142"/>
                </a:lnTo>
                <a:lnTo>
                  <a:pt x="36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Freeform 117">
            <a:extLst>
              <a:ext uri="{FF2B5EF4-FFF2-40B4-BE49-F238E27FC236}">
                <a16:creationId xmlns:a16="http://schemas.microsoft.com/office/drawing/2014/main" id="{E45D71E8-692A-8086-69F9-80351A27C73E}"/>
              </a:ext>
            </a:extLst>
          </p:cNvPr>
          <p:cNvSpPr>
            <a:spLocks/>
          </p:cNvSpPr>
          <p:nvPr/>
        </p:nvSpPr>
        <p:spPr bwMode="auto">
          <a:xfrm>
            <a:off x="9003324" y="2705100"/>
            <a:ext cx="189613" cy="400137"/>
          </a:xfrm>
          <a:custGeom>
            <a:avLst/>
            <a:gdLst>
              <a:gd name="T0" fmla="*/ 10 w 172"/>
              <a:gd name="T1" fmla="*/ 236 h 284"/>
              <a:gd name="T2" fmla="*/ 36 w 172"/>
              <a:gd name="T3" fmla="*/ 248 h 284"/>
              <a:gd name="T4" fmla="*/ 72 w 172"/>
              <a:gd name="T5" fmla="*/ 254 h 284"/>
              <a:gd name="T6" fmla="*/ 88 w 172"/>
              <a:gd name="T7" fmla="*/ 252 h 284"/>
              <a:gd name="T8" fmla="*/ 112 w 172"/>
              <a:gd name="T9" fmla="*/ 242 h 284"/>
              <a:gd name="T10" fmla="*/ 126 w 172"/>
              <a:gd name="T11" fmla="*/ 228 h 284"/>
              <a:gd name="T12" fmla="*/ 132 w 172"/>
              <a:gd name="T13" fmla="*/ 210 h 284"/>
              <a:gd name="T14" fmla="*/ 134 w 172"/>
              <a:gd name="T15" fmla="*/ 200 h 284"/>
              <a:gd name="T16" fmla="*/ 128 w 172"/>
              <a:gd name="T17" fmla="*/ 176 h 284"/>
              <a:gd name="T18" fmla="*/ 112 w 172"/>
              <a:gd name="T19" fmla="*/ 158 h 284"/>
              <a:gd name="T20" fmla="*/ 88 w 172"/>
              <a:gd name="T21" fmla="*/ 148 h 284"/>
              <a:gd name="T22" fmla="*/ 62 w 172"/>
              <a:gd name="T23" fmla="*/ 146 h 284"/>
              <a:gd name="T24" fmla="*/ 42 w 172"/>
              <a:gd name="T25" fmla="*/ 118 h 284"/>
              <a:gd name="T26" fmla="*/ 62 w 172"/>
              <a:gd name="T27" fmla="*/ 118 h 284"/>
              <a:gd name="T28" fmla="*/ 84 w 172"/>
              <a:gd name="T29" fmla="*/ 114 h 284"/>
              <a:gd name="T30" fmla="*/ 104 w 172"/>
              <a:gd name="T31" fmla="*/ 106 h 284"/>
              <a:gd name="T32" fmla="*/ 118 w 172"/>
              <a:gd name="T33" fmla="*/ 92 h 284"/>
              <a:gd name="T34" fmla="*/ 124 w 172"/>
              <a:gd name="T35" fmla="*/ 72 h 284"/>
              <a:gd name="T36" fmla="*/ 124 w 172"/>
              <a:gd name="T37" fmla="*/ 62 h 284"/>
              <a:gd name="T38" fmla="*/ 118 w 172"/>
              <a:gd name="T39" fmla="*/ 48 h 284"/>
              <a:gd name="T40" fmla="*/ 106 w 172"/>
              <a:gd name="T41" fmla="*/ 36 h 284"/>
              <a:gd name="T42" fmla="*/ 88 w 172"/>
              <a:gd name="T43" fmla="*/ 30 h 284"/>
              <a:gd name="T44" fmla="*/ 76 w 172"/>
              <a:gd name="T45" fmla="*/ 30 h 284"/>
              <a:gd name="T46" fmla="*/ 44 w 172"/>
              <a:gd name="T47" fmla="*/ 36 h 284"/>
              <a:gd name="T48" fmla="*/ 20 w 172"/>
              <a:gd name="T49" fmla="*/ 48 h 284"/>
              <a:gd name="T50" fmla="*/ 10 w 172"/>
              <a:gd name="T51" fmla="*/ 20 h 284"/>
              <a:gd name="T52" fmla="*/ 42 w 172"/>
              <a:gd name="T53" fmla="*/ 6 h 284"/>
              <a:gd name="T54" fmla="*/ 82 w 172"/>
              <a:gd name="T55" fmla="*/ 0 h 284"/>
              <a:gd name="T56" fmla="*/ 102 w 172"/>
              <a:gd name="T57" fmla="*/ 2 h 284"/>
              <a:gd name="T58" fmla="*/ 132 w 172"/>
              <a:gd name="T59" fmla="*/ 12 h 284"/>
              <a:gd name="T60" fmla="*/ 150 w 172"/>
              <a:gd name="T61" fmla="*/ 30 h 284"/>
              <a:gd name="T62" fmla="*/ 160 w 172"/>
              <a:gd name="T63" fmla="*/ 52 h 284"/>
              <a:gd name="T64" fmla="*/ 162 w 172"/>
              <a:gd name="T65" fmla="*/ 66 h 284"/>
              <a:gd name="T66" fmla="*/ 158 w 172"/>
              <a:gd name="T67" fmla="*/ 86 h 284"/>
              <a:gd name="T68" fmla="*/ 148 w 172"/>
              <a:gd name="T69" fmla="*/ 104 h 284"/>
              <a:gd name="T70" fmla="*/ 132 w 172"/>
              <a:gd name="T71" fmla="*/ 118 h 284"/>
              <a:gd name="T72" fmla="*/ 110 w 172"/>
              <a:gd name="T73" fmla="*/ 130 h 284"/>
              <a:gd name="T74" fmla="*/ 110 w 172"/>
              <a:gd name="T75" fmla="*/ 132 h 284"/>
              <a:gd name="T76" fmla="*/ 134 w 172"/>
              <a:gd name="T77" fmla="*/ 140 h 284"/>
              <a:gd name="T78" fmla="*/ 154 w 172"/>
              <a:gd name="T79" fmla="*/ 154 h 284"/>
              <a:gd name="T80" fmla="*/ 168 w 172"/>
              <a:gd name="T81" fmla="*/ 174 h 284"/>
              <a:gd name="T82" fmla="*/ 172 w 172"/>
              <a:gd name="T83" fmla="*/ 202 h 284"/>
              <a:gd name="T84" fmla="*/ 170 w 172"/>
              <a:gd name="T85" fmla="*/ 218 h 284"/>
              <a:gd name="T86" fmla="*/ 158 w 172"/>
              <a:gd name="T87" fmla="*/ 246 h 284"/>
              <a:gd name="T88" fmla="*/ 132 w 172"/>
              <a:gd name="T89" fmla="*/ 270 h 284"/>
              <a:gd name="T90" fmla="*/ 96 w 172"/>
              <a:gd name="T91" fmla="*/ 282 h 284"/>
              <a:gd name="T92" fmla="*/ 72 w 172"/>
              <a:gd name="T93" fmla="*/ 284 h 284"/>
              <a:gd name="T94" fmla="*/ 30 w 172"/>
              <a:gd name="T95" fmla="*/ 278 h 284"/>
              <a:gd name="T96" fmla="*/ 0 w 172"/>
              <a:gd name="T97" fmla="*/ 26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2" h="284">
                <a:moveTo>
                  <a:pt x="10" y="236"/>
                </a:moveTo>
                <a:lnTo>
                  <a:pt x="10" y="236"/>
                </a:lnTo>
                <a:lnTo>
                  <a:pt x="20" y="242"/>
                </a:lnTo>
                <a:lnTo>
                  <a:pt x="36" y="248"/>
                </a:lnTo>
                <a:lnTo>
                  <a:pt x="52" y="252"/>
                </a:lnTo>
                <a:lnTo>
                  <a:pt x="72" y="254"/>
                </a:lnTo>
                <a:lnTo>
                  <a:pt x="72" y="254"/>
                </a:lnTo>
                <a:lnTo>
                  <a:pt x="88" y="252"/>
                </a:lnTo>
                <a:lnTo>
                  <a:pt x="102" y="248"/>
                </a:lnTo>
                <a:lnTo>
                  <a:pt x="112" y="242"/>
                </a:lnTo>
                <a:lnTo>
                  <a:pt x="120" y="236"/>
                </a:lnTo>
                <a:lnTo>
                  <a:pt x="126" y="228"/>
                </a:lnTo>
                <a:lnTo>
                  <a:pt x="130" y="218"/>
                </a:lnTo>
                <a:lnTo>
                  <a:pt x="132" y="210"/>
                </a:lnTo>
                <a:lnTo>
                  <a:pt x="134" y="200"/>
                </a:lnTo>
                <a:lnTo>
                  <a:pt x="134" y="200"/>
                </a:lnTo>
                <a:lnTo>
                  <a:pt x="132" y="186"/>
                </a:lnTo>
                <a:lnTo>
                  <a:pt x="128" y="176"/>
                </a:lnTo>
                <a:lnTo>
                  <a:pt x="120" y="166"/>
                </a:lnTo>
                <a:lnTo>
                  <a:pt x="112" y="158"/>
                </a:lnTo>
                <a:lnTo>
                  <a:pt x="100" y="152"/>
                </a:lnTo>
                <a:lnTo>
                  <a:pt x="88" y="148"/>
                </a:lnTo>
                <a:lnTo>
                  <a:pt x="76" y="146"/>
                </a:lnTo>
                <a:lnTo>
                  <a:pt x="62" y="146"/>
                </a:lnTo>
                <a:lnTo>
                  <a:pt x="42" y="146"/>
                </a:lnTo>
                <a:lnTo>
                  <a:pt x="42" y="118"/>
                </a:lnTo>
                <a:lnTo>
                  <a:pt x="62" y="118"/>
                </a:lnTo>
                <a:lnTo>
                  <a:pt x="62" y="118"/>
                </a:lnTo>
                <a:lnTo>
                  <a:pt x="74" y="116"/>
                </a:lnTo>
                <a:lnTo>
                  <a:pt x="84" y="114"/>
                </a:lnTo>
                <a:lnTo>
                  <a:pt x="94" y="112"/>
                </a:lnTo>
                <a:lnTo>
                  <a:pt x="104" y="106"/>
                </a:lnTo>
                <a:lnTo>
                  <a:pt x="112" y="100"/>
                </a:lnTo>
                <a:lnTo>
                  <a:pt x="118" y="92"/>
                </a:lnTo>
                <a:lnTo>
                  <a:pt x="122" y="82"/>
                </a:lnTo>
                <a:lnTo>
                  <a:pt x="124" y="72"/>
                </a:lnTo>
                <a:lnTo>
                  <a:pt x="124" y="72"/>
                </a:lnTo>
                <a:lnTo>
                  <a:pt x="124" y="62"/>
                </a:lnTo>
                <a:lnTo>
                  <a:pt x="122" y="56"/>
                </a:lnTo>
                <a:lnTo>
                  <a:pt x="118" y="48"/>
                </a:lnTo>
                <a:lnTo>
                  <a:pt x="112" y="42"/>
                </a:lnTo>
                <a:lnTo>
                  <a:pt x="106" y="36"/>
                </a:lnTo>
                <a:lnTo>
                  <a:pt x="98" y="32"/>
                </a:lnTo>
                <a:lnTo>
                  <a:pt x="88" y="30"/>
                </a:lnTo>
                <a:lnTo>
                  <a:pt x="76" y="30"/>
                </a:lnTo>
                <a:lnTo>
                  <a:pt x="76" y="30"/>
                </a:lnTo>
                <a:lnTo>
                  <a:pt x="60" y="32"/>
                </a:lnTo>
                <a:lnTo>
                  <a:pt x="44" y="36"/>
                </a:lnTo>
                <a:lnTo>
                  <a:pt x="32" y="42"/>
                </a:lnTo>
                <a:lnTo>
                  <a:pt x="20" y="48"/>
                </a:lnTo>
                <a:lnTo>
                  <a:pt x="10" y="20"/>
                </a:lnTo>
                <a:lnTo>
                  <a:pt x="10" y="20"/>
                </a:lnTo>
                <a:lnTo>
                  <a:pt x="24" y="12"/>
                </a:lnTo>
                <a:lnTo>
                  <a:pt x="42" y="6"/>
                </a:lnTo>
                <a:lnTo>
                  <a:pt x="62" y="2"/>
                </a:lnTo>
                <a:lnTo>
                  <a:pt x="82" y="0"/>
                </a:lnTo>
                <a:lnTo>
                  <a:pt x="82" y="0"/>
                </a:lnTo>
                <a:lnTo>
                  <a:pt x="102" y="2"/>
                </a:lnTo>
                <a:lnTo>
                  <a:pt x="118" y="6"/>
                </a:lnTo>
                <a:lnTo>
                  <a:pt x="132" y="12"/>
                </a:lnTo>
                <a:lnTo>
                  <a:pt x="142" y="20"/>
                </a:lnTo>
                <a:lnTo>
                  <a:pt x="150" y="30"/>
                </a:lnTo>
                <a:lnTo>
                  <a:pt x="156" y="40"/>
                </a:lnTo>
                <a:lnTo>
                  <a:pt x="160" y="52"/>
                </a:lnTo>
                <a:lnTo>
                  <a:pt x="162" y="66"/>
                </a:lnTo>
                <a:lnTo>
                  <a:pt x="162" y="66"/>
                </a:lnTo>
                <a:lnTo>
                  <a:pt x="160" y="76"/>
                </a:lnTo>
                <a:lnTo>
                  <a:pt x="158" y="86"/>
                </a:lnTo>
                <a:lnTo>
                  <a:pt x="154" y="96"/>
                </a:lnTo>
                <a:lnTo>
                  <a:pt x="148" y="104"/>
                </a:lnTo>
                <a:lnTo>
                  <a:pt x="142" y="112"/>
                </a:lnTo>
                <a:lnTo>
                  <a:pt x="132" y="118"/>
                </a:lnTo>
                <a:lnTo>
                  <a:pt x="122" y="126"/>
                </a:lnTo>
                <a:lnTo>
                  <a:pt x="110" y="130"/>
                </a:lnTo>
                <a:lnTo>
                  <a:pt x="110" y="132"/>
                </a:lnTo>
                <a:lnTo>
                  <a:pt x="110" y="132"/>
                </a:lnTo>
                <a:lnTo>
                  <a:pt x="124" y="134"/>
                </a:lnTo>
                <a:lnTo>
                  <a:pt x="134" y="140"/>
                </a:lnTo>
                <a:lnTo>
                  <a:pt x="144" y="146"/>
                </a:lnTo>
                <a:lnTo>
                  <a:pt x="154" y="154"/>
                </a:lnTo>
                <a:lnTo>
                  <a:pt x="162" y="164"/>
                </a:lnTo>
                <a:lnTo>
                  <a:pt x="168" y="174"/>
                </a:lnTo>
                <a:lnTo>
                  <a:pt x="170" y="188"/>
                </a:lnTo>
                <a:lnTo>
                  <a:pt x="172" y="202"/>
                </a:lnTo>
                <a:lnTo>
                  <a:pt x="172" y="202"/>
                </a:lnTo>
                <a:lnTo>
                  <a:pt x="170" y="218"/>
                </a:lnTo>
                <a:lnTo>
                  <a:pt x="166" y="232"/>
                </a:lnTo>
                <a:lnTo>
                  <a:pt x="158" y="246"/>
                </a:lnTo>
                <a:lnTo>
                  <a:pt x="146" y="258"/>
                </a:lnTo>
                <a:lnTo>
                  <a:pt x="132" y="270"/>
                </a:lnTo>
                <a:lnTo>
                  <a:pt x="116" y="276"/>
                </a:lnTo>
                <a:lnTo>
                  <a:pt x="96" y="282"/>
                </a:lnTo>
                <a:lnTo>
                  <a:pt x="72" y="284"/>
                </a:lnTo>
                <a:lnTo>
                  <a:pt x="72" y="284"/>
                </a:lnTo>
                <a:lnTo>
                  <a:pt x="50" y="282"/>
                </a:lnTo>
                <a:lnTo>
                  <a:pt x="30" y="278"/>
                </a:lnTo>
                <a:lnTo>
                  <a:pt x="14" y="272"/>
                </a:lnTo>
                <a:lnTo>
                  <a:pt x="0" y="264"/>
                </a:lnTo>
                <a:lnTo>
                  <a:pt x="10" y="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22C6074-FC33-04E4-A75E-7BD18DF926C7}"/>
              </a:ext>
            </a:extLst>
          </p:cNvPr>
          <p:cNvGraphicFramePr>
            <a:graphicFrameLocks noGrp="1"/>
          </p:cNvGraphicFramePr>
          <p:nvPr/>
        </p:nvGraphicFramePr>
        <p:xfrm>
          <a:off x="8682033" y="2383150"/>
          <a:ext cx="6086172" cy="6519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477">
                  <a:extLst>
                    <a:ext uri="{9D8B030D-6E8A-4147-A177-3AD203B41FA5}">
                      <a16:colId xmlns:a16="http://schemas.microsoft.com/office/drawing/2014/main" val="4243854580"/>
                    </a:ext>
                  </a:extLst>
                </a:gridCol>
                <a:gridCol w="1621609">
                  <a:extLst>
                    <a:ext uri="{9D8B030D-6E8A-4147-A177-3AD203B41FA5}">
                      <a16:colId xmlns:a16="http://schemas.microsoft.com/office/drawing/2014/main" val="514973662"/>
                    </a:ext>
                  </a:extLst>
                </a:gridCol>
                <a:gridCol w="1521543">
                  <a:extLst>
                    <a:ext uri="{9D8B030D-6E8A-4147-A177-3AD203B41FA5}">
                      <a16:colId xmlns:a16="http://schemas.microsoft.com/office/drawing/2014/main" val="4004249491"/>
                    </a:ext>
                  </a:extLst>
                </a:gridCol>
                <a:gridCol w="1521543">
                  <a:extLst>
                    <a:ext uri="{9D8B030D-6E8A-4147-A177-3AD203B41FA5}">
                      <a16:colId xmlns:a16="http://schemas.microsoft.com/office/drawing/2014/main" val="4182637717"/>
                    </a:ext>
                  </a:extLst>
                </a:gridCol>
              </a:tblGrid>
              <a:tr h="35315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dirty="0">
                          <a:effectLst/>
                        </a:rPr>
                        <a:t>Gradient Boosting Classifier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dirty="0">
                        <a:effectLst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856939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ccp_alpha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min_weight_fraction_leaf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9141559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criterion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‘</a:t>
                      </a:r>
                      <a:r>
                        <a:rPr lang="en-US" altLang="ko-KR" dirty="0" err="1"/>
                        <a:t>friedman_mse</a:t>
                      </a:r>
                      <a:r>
                        <a:rPr lang="en-US" altLang="ko-KR" dirty="0"/>
                        <a:t>’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n_estimators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6A8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48672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init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n_iter_no_change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None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62644604"/>
                  </a:ext>
                </a:extLst>
              </a:tr>
              <a:tr h="493789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Learning_rate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0.3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random_state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3751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50454381"/>
                  </a:ext>
                </a:extLst>
              </a:tr>
              <a:tr h="353158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loss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Log_loss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subsample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42612724"/>
                  </a:ext>
                </a:extLst>
              </a:tr>
              <a:tr h="493789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max_depth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tol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4463611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max_features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Validation_fraction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9733810"/>
                  </a:ext>
                </a:extLst>
              </a:tr>
              <a:tr h="618026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max_leaf_nodes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verbose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5146434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min_impurity_decrease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0.0002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Warm_start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0970719"/>
                  </a:ext>
                </a:extLst>
              </a:tr>
              <a:tr h="705413"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 err="1"/>
                        <a:t>min_samples_split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A8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017138"/>
                  </a:ext>
                </a:extLst>
              </a:tr>
            </a:tbl>
          </a:graphicData>
        </a:graphic>
      </p:graphicFrame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0262FC18-AE33-8BDC-F811-8D845D9880E4}"/>
              </a:ext>
            </a:extLst>
          </p:cNvPr>
          <p:cNvSpPr/>
          <p:nvPr/>
        </p:nvSpPr>
        <p:spPr>
          <a:xfrm>
            <a:off x="15011400" y="4751214"/>
            <a:ext cx="3096105" cy="2296950"/>
          </a:xfrm>
          <a:prstGeom prst="roundRect">
            <a:avLst>
              <a:gd name="adj" fmla="val 906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A5DAA94B-3D42-6F5F-5F51-538492CF4CF4}"/>
              </a:ext>
            </a:extLst>
          </p:cNvPr>
          <p:cNvSpPr/>
          <p:nvPr/>
        </p:nvSpPr>
        <p:spPr>
          <a:xfrm>
            <a:off x="15011400" y="4507350"/>
            <a:ext cx="3124200" cy="712350"/>
          </a:xfrm>
          <a:prstGeom prst="roundRect">
            <a:avLst>
              <a:gd name="adj" fmla="val 50000"/>
            </a:avLst>
          </a:prstGeom>
          <a:solidFill>
            <a:srgbClr val="8EBEFD"/>
          </a:solidFill>
          <a:ln>
            <a:solidFill>
              <a:srgbClr val="598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DATA</a:t>
            </a:r>
            <a:r>
              <a:rPr kumimoji="1"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결과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E08C21A-7860-FBC2-0572-17CC6DEC5FDC}"/>
              </a:ext>
            </a:extLst>
          </p:cNvPr>
          <p:cNvGraphicFramePr>
            <a:graphicFrameLocks noGrp="1"/>
          </p:cNvGraphicFramePr>
          <p:nvPr/>
        </p:nvGraphicFramePr>
        <p:xfrm>
          <a:off x="15107478" y="5564357"/>
          <a:ext cx="2824424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2212">
                  <a:extLst>
                    <a:ext uri="{9D8B030D-6E8A-4147-A177-3AD203B41FA5}">
                      <a16:colId xmlns:a16="http://schemas.microsoft.com/office/drawing/2014/main" val="376009760"/>
                    </a:ext>
                  </a:extLst>
                </a:gridCol>
                <a:gridCol w="1412212">
                  <a:extLst>
                    <a:ext uri="{9D8B030D-6E8A-4147-A177-3AD203B41FA5}">
                      <a16:colId xmlns:a16="http://schemas.microsoft.com/office/drawing/2014/main" val="42606982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Accuracy</a:t>
                      </a:r>
                      <a:endParaRPr lang="ko-KR" altLang="en-US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0.9741581832419733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153657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6295840-A22C-E594-D7CB-05A8BA1FF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122101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4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10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Koren</a:t>
                      </a: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319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0C05DB-E45C-5255-BA64-B89BC8715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299360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4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09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1150CF-76CF-0C2F-B0F1-32210CE527F0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5B847-BB0C-1D52-6370-592D691E0694}"/>
              </a:ext>
            </a:extLst>
          </p:cNvPr>
          <p:cNvSpPr txBox="1"/>
          <p:nvPr/>
        </p:nvSpPr>
        <p:spPr>
          <a:xfrm>
            <a:off x="10820400" y="3622000"/>
            <a:ext cx="417934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+mn-ea"/>
              </a:rPr>
              <a:t>앞으로 할 일</a:t>
            </a:r>
            <a:endParaRPr kumimoji="1" lang="en-US" altLang="ko-KR" sz="2800" b="1" dirty="0">
              <a:latin typeface="+mn-ea"/>
            </a:endParaRPr>
          </a:p>
          <a:p>
            <a:endParaRPr kumimoji="1" lang="en-US" altLang="ko-KR" sz="2800" b="1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Kubernetes </a:t>
            </a:r>
            <a:r>
              <a:rPr kumimoji="1" lang="ko-KR" altLang="en-US" sz="2800" dirty="0">
                <a:latin typeface="+mn-ea"/>
              </a:rPr>
              <a:t>공부하기</a:t>
            </a:r>
            <a:endParaRPr kumimoji="1" lang="en-US" altLang="ko-KR" sz="2800" dirty="0">
              <a:latin typeface="+mn-ea"/>
            </a:endParaRPr>
          </a:p>
          <a:p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Go-lang</a:t>
            </a:r>
            <a:r>
              <a:rPr kumimoji="1" lang="ko-KR" altLang="en-US" sz="2800" dirty="0">
                <a:latin typeface="+mn-ea"/>
              </a:rPr>
              <a:t> 기초 공부하기</a:t>
            </a:r>
            <a:endParaRPr kumimoji="1" lang="en-US" altLang="ko-KR" sz="2800" dirty="0">
              <a:latin typeface="+mn-ea"/>
            </a:endParaRPr>
          </a:p>
          <a:p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</a:t>
            </a:r>
            <a:r>
              <a:rPr kumimoji="1" lang="ko-KR" altLang="en-US" sz="2800" dirty="0">
                <a:latin typeface="+mn-ea"/>
              </a:rPr>
              <a:t> 데이터분석 많이 하기</a:t>
            </a:r>
            <a:endParaRPr kumimoji="1" lang="en-US" altLang="ko-KR" sz="28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4970F-F95B-6ED4-BA34-5F16B4B4EC5D}"/>
              </a:ext>
            </a:extLst>
          </p:cNvPr>
          <p:cNvSpPr txBox="1"/>
          <p:nvPr/>
        </p:nvSpPr>
        <p:spPr>
          <a:xfrm>
            <a:off x="1524000" y="4235559"/>
            <a:ext cx="6907429" cy="259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>
                <a:latin typeface="+mn-ea"/>
              </a:rPr>
              <a:t>python</a:t>
            </a:r>
            <a:r>
              <a:rPr kumimoji="1" lang="ko-KR" altLang="en-US" sz="2800" dirty="0">
                <a:latin typeface="+mn-ea"/>
              </a:rPr>
              <a:t> 데이터 분석</a:t>
            </a:r>
            <a:r>
              <a:rPr kumimoji="1" lang="en-US" altLang="ko-KR" sz="2800" dirty="0">
                <a:latin typeface="+mn-ea"/>
              </a:rPr>
              <a:t>,</a:t>
            </a:r>
            <a:r>
              <a:rPr kumimoji="1" lang="ko-KR" altLang="en-US" sz="2800" dirty="0">
                <a:latin typeface="+mn-ea"/>
              </a:rPr>
              <a:t> 데이터베이스 구성</a:t>
            </a:r>
            <a:r>
              <a:rPr kumimoji="1" lang="en-US" altLang="ko-KR" sz="2800" dirty="0">
                <a:latin typeface="+mn-ea"/>
              </a:rPr>
              <a:t>,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>
                <a:latin typeface="+mn-ea"/>
              </a:rPr>
              <a:t>API</a:t>
            </a:r>
            <a:r>
              <a:rPr kumimoji="1" lang="ko-KR" altLang="en-US" sz="2800" dirty="0">
                <a:latin typeface="+mn-ea"/>
              </a:rPr>
              <a:t> 작성 하는 방법 등 다양한 분야를 공부할 수 있었고 흥미도 생겨서 </a:t>
            </a:r>
            <a:endParaRPr kumimoji="1" lang="en-US" altLang="ko-KR" sz="2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800" dirty="0">
                <a:latin typeface="+mn-ea"/>
              </a:rPr>
              <a:t>앞으로의 공부 방향성을 잡을 수 있었음</a:t>
            </a:r>
            <a:endParaRPr kumimoji="1"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60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9167814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2233614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90600" y="115724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6161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249400" y="563792"/>
            <a:ext cx="369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5F5F5F"/>
                </a:solidFill>
              </a:rPr>
              <a:t>TABLE OF CONTENTS</a:t>
            </a:r>
            <a:endParaRPr lang="ko-KR" altLang="en-US" sz="3200" b="1" dirty="0">
              <a:solidFill>
                <a:srgbClr val="5F5F5F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F8D23E-37F1-9DA3-45EF-6B9C03241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482829"/>
              </p:ext>
            </p:extLst>
          </p:nvPr>
        </p:nvGraphicFramePr>
        <p:xfrm>
          <a:off x="700282" y="2381879"/>
          <a:ext cx="16633896" cy="67240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5456">
                  <a:extLst>
                    <a:ext uri="{9D8B030D-6E8A-4147-A177-3AD203B41FA5}">
                      <a16:colId xmlns:a16="http://schemas.microsoft.com/office/drawing/2014/main" val="4189619126"/>
                    </a:ext>
                  </a:extLst>
                </a:gridCol>
                <a:gridCol w="14888440">
                  <a:extLst>
                    <a:ext uri="{9D8B030D-6E8A-4147-A177-3AD203B41FA5}">
                      <a16:colId xmlns:a16="http://schemas.microsoft.com/office/drawing/2014/main" val="92275652"/>
                    </a:ext>
                  </a:extLst>
                </a:gridCol>
              </a:tblGrid>
              <a:tr h="9519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01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28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Ainode</a:t>
                      </a:r>
                      <a:r>
                        <a:rPr lang="en-US" altLang="ko-KR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28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LeaderBoard</a:t>
                      </a:r>
                      <a:r>
                        <a:rPr lang="en-US" altLang="ko-KR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8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찍어보기</a:t>
                      </a:r>
                      <a:endParaRPr lang="ko-KR" altLang="en-US" sz="2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966128"/>
                  </a:ext>
                </a:extLst>
              </a:tr>
              <a:tr h="824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02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Housing </a:t>
                      </a:r>
                      <a:r>
                        <a:rPr lang="ko-KR" altLang="en-US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876658"/>
                  </a:ext>
                </a:extLst>
              </a:tr>
              <a:tr h="824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03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Docker</a:t>
                      </a:r>
                      <a:r>
                        <a:rPr lang="ko-KR" altLang="en-US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이미지 생성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6255604"/>
                  </a:ext>
                </a:extLst>
              </a:tr>
              <a:tr h="824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04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Mushroom </a:t>
                      </a:r>
                      <a:r>
                        <a:rPr lang="ko-KR" altLang="en-US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7587421"/>
                  </a:ext>
                </a:extLst>
              </a:tr>
              <a:tr h="824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05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i="0" dirty="0">
                          <a:effectLst/>
                          <a:latin typeface="Malgun Gothic" panose="020B0503020000020004" pitchFamily="34" charset="-127"/>
                        </a:rPr>
                        <a:t>컨테이너 자동수거 </a:t>
                      </a:r>
                      <a:r>
                        <a:rPr lang="en" altLang="ko-KR" sz="2800" b="1" i="0" dirty="0">
                          <a:effectLst/>
                          <a:latin typeface="Malgun Gothic" panose="020B0503020000020004" pitchFamily="34" charset="-127"/>
                        </a:rPr>
                        <a:t>QA</a:t>
                      </a:r>
                      <a:endParaRPr lang="ko-KR" altLang="en-US" sz="2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1951241"/>
                  </a:ext>
                </a:extLst>
              </a:tr>
              <a:tr h="824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06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28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Koren</a:t>
                      </a:r>
                      <a:r>
                        <a:rPr lang="en-US" altLang="ko-KR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8626415"/>
                  </a:ext>
                </a:extLst>
              </a:tr>
              <a:tr h="824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07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eCRF </a:t>
                      </a:r>
                      <a:r>
                        <a:rPr lang="ko-KR" altLang="en-US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스키마 작성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7906653"/>
                  </a:ext>
                </a:extLst>
              </a:tr>
              <a:tr h="824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08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eCRF API </a:t>
                      </a:r>
                      <a:r>
                        <a:rPr lang="ko-KR" altLang="en-US" sz="2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49452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608D48F-DE4D-BA47-453C-570807570CCC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41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386014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031721" y="4381500"/>
            <a:ext cx="68093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b="1" dirty="0">
                <a:solidFill>
                  <a:srgbClr val="5F5F5F"/>
                </a:solidFill>
              </a:rPr>
              <a:t>Thank you</a:t>
            </a:r>
            <a:endParaRPr lang="ko-KR" altLang="en-US" sz="12000" b="1" dirty="0">
              <a:solidFill>
                <a:srgbClr val="5F5F5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4179C-3CB6-83BC-19B1-C8E51CC0D3FC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31F940-08E6-F434-63F4-3BF81132B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631485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8" name="그룹 1001"/>
          <p:cNvGrpSpPr/>
          <p:nvPr/>
        </p:nvGrpSpPr>
        <p:grpSpPr>
          <a:xfrm>
            <a:off x="978309" y="9091614"/>
            <a:ext cx="16633896" cy="14286"/>
            <a:chOff x="825909" y="2291567"/>
            <a:chExt cx="16633896" cy="14286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180162"/>
              </p:ext>
            </p:extLst>
          </p:nvPr>
        </p:nvGraphicFramePr>
        <p:xfrm>
          <a:off x="978309" y="1378925"/>
          <a:ext cx="109088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0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98298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01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Ainode</a:t>
                      </a: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LeaderBoard</a:t>
                      </a: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찍어보기</a:t>
                      </a:r>
                      <a:endParaRPr lang="ko-KR" altLang="en-US" sz="4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5C4E2E5-EE94-923A-4581-464153996204}"/>
              </a:ext>
            </a:extLst>
          </p:cNvPr>
          <p:cNvSpPr/>
          <p:nvPr/>
        </p:nvSpPr>
        <p:spPr>
          <a:xfrm>
            <a:off x="978309" y="3744079"/>
            <a:ext cx="1865165" cy="931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Competation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만들기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754C2D3-D729-E8DD-03D1-F537DE3E2B17}"/>
              </a:ext>
            </a:extLst>
          </p:cNvPr>
          <p:cNvSpPr/>
          <p:nvPr/>
        </p:nvSpPr>
        <p:spPr>
          <a:xfrm>
            <a:off x="3961003" y="3306214"/>
            <a:ext cx="2211197" cy="7704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Solution_file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 </a:t>
            </a:r>
            <a:r>
              <a:rPr kumimoji="1" lang="ko-KR" altLang="en-US" dirty="0"/>
              <a:t>실제 </a:t>
            </a:r>
            <a:r>
              <a:rPr kumimoji="1" lang="en-US" altLang="ko-KR" dirty="0"/>
              <a:t>test</a:t>
            </a:r>
            <a:r>
              <a:rPr kumimoji="1" lang="ko-KR" altLang="en-US" dirty="0"/>
              <a:t> 데이터의 </a:t>
            </a:r>
            <a:r>
              <a:rPr kumimoji="1" lang="en-US" altLang="ko-KR" dirty="0"/>
              <a:t>y</a:t>
            </a:r>
            <a:r>
              <a:rPr kumimoji="1" lang="ko-KR" altLang="en-US" dirty="0"/>
              <a:t>값</a:t>
            </a:r>
            <a:r>
              <a:rPr kumimoji="1" lang="en-US" altLang="ko-KR" dirty="0"/>
              <a:t>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77DE31B-B34C-E099-DD2B-7167BD73A9C0}"/>
              </a:ext>
            </a:extLst>
          </p:cNvPr>
          <p:cNvCxnSpPr>
            <a:cxnSpLocks/>
          </p:cNvCxnSpPr>
          <p:nvPr/>
        </p:nvCxnSpPr>
        <p:spPr>
          <a:xfrm>
            <a:off x="2871243" y="4209777"/>
            <a:ext cx="9364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836E238-0121-26BA-AC15-6E7EEE1C8369}"/>
              </a:ext>
            </a:extLst>
          </p:cNvPr>
          <p:cNvCxnSpPr>
            <a:cxnSpLocks/>
          </p:cNvCxnSpPr>
          <p:nvPr/>
        </p:nvCxnSpPr>
        <p:spPr>
          <a:xfrm>
            <a:off x="6342395" y="4209777"/>
            <a:ext cx="9364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F5D1F03-5494-58D9-D26F-BDF91E92B48C}"/>
              </a:ext>
            </a:extLst>
          </p:cNvPr>
          <p:cNvSpPr/>
          <p:nvPr/>
        </p:nvSpPr>
        <p:spPr>
          <a:xfrm>
            <a:off x="7278835" y="3779467"/>
            <a:ext cx="1865165" cy="931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Scoring metrics </a:t>
            </a:r>
            <a:r>
              <a:rPr kumimoji="1" lang="ko-KR" altLang="en-US" dirty="0"/>
              <a:t>정하기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2ED4757-9B1A-2197-724C-5713C052BC4F}"/>
              </a:ext>
            </a:extLst>
          </p:cNvPr>
          <p:cNvCxnSpPr>
            <a:cxnSpLocks/>
          </p:cNvCxnSpPr>
          <p:nvPr/>
        </p:nvCxnSpPr>
        <p:spPr>
          <a:xfrm>
            <a:off x="12401656" y="4152900"/>
            <a:ext cx="5523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E07B1521-3CBD-4D37-9F4D-E3A059EAE8F2}"/>
              </a:ext>
            </a:extLst>
          </p:cNvPr>
          <p:cNvSpPr/>
          <p:nvPr/>
        </p:nvSpPr>
        <p:spPr>
          <a:xfrm>
            <a:off x="10114019" y="4298816"/>
            <a:ext cx="1865165" cy="931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Container </a:t>
            </a:r>
            <a:r>
              <a:rPr kumimoji="1" lang="ko-KR" altLang="en-US" dirty="0"/>
              <a:t>이미지 생성</a:t>
            </a: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4A9134DC-A6FD-D48C-E86F-EF169C31484B}"/>
              </a:ext>
            </a:extLst>
          </p:cNvPr>
          <p:cNvSpPr/>
          <p:nvPr/>
        </p:nvSpPr>
        <p:spPr>
          <a:xfrm>
            <a:off x="15650932" y="3660153"/>
            <a:ext cx="1865165" cy="931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학습된 모델 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A4DF47D-765F-628F-6934-FCE90FAB6FE4}"/>
              </a:ext>
            </a:extLst>
          </p:cNvPr>
          <p:cNvCxnSpPr>
            <a:cxnSpLocks/>
          </p:cNvCxnSpPr>
          <p:nvPr/>
        </p:nvCxnSpPr>
        <p:spPr>
          <a:xfrm>
            <a:off x="9142857" y="4245165"/>
            <a:ext cx="7047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AAF1E4B-E980-C341-C523-735A672517BD}"/>
              </a:ext>
            </a:extLst>
          </p:cNvPr>
          <p:cNvCxnSpPr>
            <a:cxnSpLocks/>
          </p:cNvCxnSpPr>
          <p:nvPr/>
        </p:nvCxnSpPr>
        <p:spPr>
          <a:xfrm>
            <a:off x="14854264" y="4125851"/>
            <a:ext cx="7714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2EA30E9-7D88-CFC6-2A75-12B720070540}"/>
              </a:ext>
            </a:extLst>
          </p:cNvPr>
          <p:cNvSpPr/>
          <p:nvPr/>
        </p:nvSpPr>
        <p:spPr>
          <a:xfrm>
            <a:off x="10114020" y="3087355"/>
            <a:ext cx="1865165" cy="931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팀원 초대</a:t>
            </a:r>
          </a:p>
        </p:txBody>
      </p:sp>
      <p:sp>
        <p:nvSpPr>
          <p:cNvPr id="52" name="왼쪽 대괄호[L] 51">
            <a:extLst>
              <a:ext uri="{FF2B5EF4-FFF2-40B4-BE49-F238E27FC236}">
                <a16:creationId xmlns:a16="http://schemas.microsoft.com/office/drawing/2014/main" id="{F33FACCB-1C17-3D77-BF56-91FF1A732F61}"/>
              </a:ext>
            </a:extLst>
          </p:cNvPr>
          <p:cNvSpPr/>
          <p:nvPr/>
        </p:nvSpPr>
        <p:spPr>
          <a:xfrm>
            <a:off x="9847601" y="3548948"/>
            <a:ext cx="266418" cy="138420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29B7DDFF-C4CF-6CDE-E08E-041E35AD473B}"/>
              </a:ext>
            </a:extLst>
          </p:cNvPr>
          <p:cNvSpPr/>
          <p:nvPr/>
        </p:nvSpPr>
        <p:spPr>
          <a:xfrm>
            <a:off x="12972944" y="3678704"/>
            <a:ext cx="1865165" cy="931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데이터 분석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모델링 </a:t>
            </a:r>
          </a:p>
        </p:txBody>
      </p:sp>
      <p:sp>
        <p:nvSpPr>
          <p:cNvPr id="56" name="왼쪽 대괄호[L] 55">
            <a:extLst>
              <a:ext uri="{FF2B5EF4-FFF2-40B4-BE49-F238E27FC236}">
                <a16:creationId xmlns:a16="http://schemas.microsoft.com/office/drawing/2014/main" id="{5A3EFE22-DA8B-D421-0171-919302DFD2AB}"/>
              </a:ext>
            </a:extLst>
          </p:cNvPr>
          <p:cNvSpPr/>
          <p:nvPr/>
        </p:nvSpPr>
        <p:spPr>
          <a:xfrm flipH="1">
            <a:off x="12066682" y="3505184"/>
            <a:ext cx="266418" cy="138420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왼쪽 대괄호[L] 58">
            <a:extLst>
              <a:ext uri="{FF2B5EF4-FFF2-40B4-BE49-F238E27FC236}">
                <a16:creationId xmlns:a16="http://schemas.microsoft.com/office/drawing/2014/main" id="{F7743DC5-F217-E182-F717-60D8A4ED0B84}"/>
              </a:ext>
            </a:extLst>
          </p:cNvPr>
          <p:cNvSpPr/>
          <p:nvPr/>
        </p:nvSpPr>
        <p:spPr>
          <a:xfrm>
            <a:off x="3671137" y="3448825"/>
            <a:ext cx="266418" cy="138420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왼쪽 대괄호[L] 59">
            <a:extLst>
              <a:ext uri="{FF2B5EF4-FFF2-40B4-BE49-F238E27FC236}">
                <a16:creationId xmlns:a16="http://schemas.microsoft.com/office/drawing/2014/main" id="{2E8AAC22-18F8-0D60-E5A4-505B2249E72D}"/>
              </a:ext>
            </a:extLst>
          </p:cNvPr>
          <p:cNvSpPr/>
          <p:nvPr/>
        </p:nvSpPr>
        <p:spPr>
          <a:xfrm flipH="1">
            <a:off x="6134382" y="3486936"/>
            <a:ext cx="266418" cy="138420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79B5D5D-E0F8-9057-DE25-53765E065B60}"/>
              </a:ext>
            </a:extLst>
          </p:cNvPr>
          <p:cNvSpPr/>
          <p:nvPr/>
        </p:nvSpPr>
        <p:spPr>
          <a:xfrm>
            <a:off x="3848842" y="4229100"/>
            <a:ext cx="2323358" cy="931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Sample submission</a:t>
            </a:r>
            <a:r>
              <a:rPr kumimoji="1" lang="ko-KR" altLang="en-US" sz="1400" dirty="0"/>
              <a:t> 파일 생성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model</a:t>
            </a:r>
            <a:r>
              <a:rPr kumimoji="1" lang="ko-KR" altLang="en-US" sz="1400" dirty="0"/>
              <a:t>을 돌리고 나서 생기는 모델 예측 정답지</a:t>
            </a:r>
            <a:r>
              <a:rPr kumimoji="1"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D7CE0E42-F2CD-2ECE-0B4B-A3F5958BA689}"/>
              </a:ext>
            </a:extLst>
          </p:cNvPr>
          <p:cNvSpPr/>
          <p:nvPr/>
        </p:nvSpPr>
        <p:spPr>
          <a:xfrm>
            <a:off x="1838702" y="6281081"/>
            <a:ext cx="1865165" cy="931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/>
              <a:t>Inference.ipynb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(</a:t>
            </a:r>
            <a:r>
              <a:rPr kumimoji="1" lang="ko-KR" altLang="en-US" sz="1400" dirty="0"/>
              <a:t>예측 모델의 </a:t>
            </a:r>
            <a:r>
              <a:rPr kumimoji="1" lang="en-US" altLang="ko-KR" sz="1400" dirty="0"/>
              <a:t>test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data</a:t>
            </a:r>
            <a:r>
              <a:rPr kumimoji="1" lang="ko-KR" altLang="en-US" sz="1400" dirty="0"/>
              <a:t>에 대한 결과 도출을 위한 파일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</a:t>
            </a:r>
          </a:p>
        </p:txBody>
      </p:sp>
      <p:sp>
        <p:nvSpPr>
          <p:cNvPr id="962" name="모서리가 둥근 직사각형 961">
            <a:extLst>
              <a:ext uri="{FF2B5EF4-FFF2-40B4-BE49-F238E27FC236}">
                <a16:creationId xmlns:a16="http://schemas.microsoft.com/office/drawing/2014/main" id="{B8484089-8805-3A0B-C19D-8B1BD1FE346E}"/>
              </a:ext>
            </a:extLst>
          </p:cNvPr>
          <p:cNvSpPr/>
          <p:nvPr/>
        </p:nvSpPr>
        <p:spPr>
          <a:xfrm>
            <a:off x="4477230" y="6279531"/>
            <a:ext cx="1865165" cy="931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Make Submission</a:t>
            </a:r>
            <a:endParaRPr kumimoji="1" lang="ko-KR" altLang="en-US" dirty="0"/>
          </a:p>
        </p:txBody>
      </p:sp>
      <p:sp>
        <p:nvSpPr>
          <p:cNvPr id="963" name="모서리가 둥근 직사각형 962">
            <a:extLst>
              <a:ext uri="{FF2B5EF4-FFF2-40B4-BE49-F238E27FC236}">
                <a16:creationId xmlns:a16="http://schemas.microsoft.com/office/drawing/2014/main" id="{46EE0333-D446-2362-9BC7-74F091E1AB9A}"/>
              </a:ext>
            </a:extLst>
          </p:cNvPr>
          <p:cNvSpPr/>
          <p:nvPr/>
        </p:nvSpPr>
        <p:spPr>
          <a:xfrm>
            <a:off x="7073224" y="6291964"/>
            <a:ext cx="1865165" cy="9313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리더보드 점수 도출</a:t>
            </a:r>
          </a:p>
        </p:txBody>
      </p:sp>
      <p:cxnSp>
        <p:nvCxnSpPr>
          <p:cNvPr id="965" name="직선 화살표 연결선 964">
            <a:extLst>
              <a:ext uri="{FF2B5EF4-FFF2-40B4-BE49-F238E27FC236}">
                <a16:creationId xmlns:a16="http://schemas.microsoft.com/office/drawing/2014/main" id="{E72B67DD-E6A7-D5B6-7388-39AEBCDB99E2}"/>
              </a:ext>
            </a:extLst>
          </p:cNvPr>
          <p:cNvCxnSpPr>
            <a:cxnSpLocks/>
          </p:cNvCxnSpPr>
          <p:nvPr/>
        </p:nvCxnSpPr>
        <p:spPr>
          <a:xfrm>
            <a:off x="3724328" y="6745229"/>
            <a:ext cx="7714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직선 화살표 연결선 965">
            <a:extLst>
              <a:ext uri="{FF2B5EF4-FFF2-40B4-BE49-F238E27FC236}">
                <a16:creationId xmlns:a16="http://schemas.microsoft.com/office/drawing/2014/main" id="{F962EFC5-985F-4BC9-1C01-82B400434299}"/>
              </a:ext>
            </a:extLst>
          </p:cNvPr>
          <p:cNvCxnSpPr>
            <a:cxnSpLocks/>
          </p:cNvCxnSpPr>
          <p:nvPr/>
        </p:nvCxnSpPr>
        <p:spPr>
          <a:xfrm>
            <a:off x="6342395" y="6758545"/>
            <a:ext cx="7714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직선 화살표 연결선 966">
            <a:extLst>
              <a:ext uri="{FF2B5EF4-FFF2-40B4-BE49-F238E27FC236}">
                <a16:creationId xmlns:a16="http://schemas.microsoft.com/office/drawing/2014/main" id="{7490927F-2317-5E5C-C33E-44010B7D0D02}"/>
              </a:ext>
            </a:extLst>
          </p:cNvPr>
          <p:cNvCxnSpPr>
            <a:cxnSpLocks/>
          </p:cNvCxnSpPr>
          <p:nvPr/>
        </p:nvCxnSpPr>
        <p:spPr>
          <a:xfrm>
            <a:off x="1067230" y="6757662"/>
            <a:ext cx="7714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8" name="TextBox 967">
            <a:extLst>
              <a:ext uri="{FF2B5EF4-FFF2-40B4-BE49-F238E27FC236}">
                <a16:creationId xmlns:a16="http://schemas.microsoft.com/office/drawing/2014/main" id="{C2A8FC63-3DFF-0448-5359-AD68DF16F037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E05A4F25-8DB6-8DD6-7ACB-AB0508BC0654}"/>
              </a:ext>
            </a:extLst>
          </p:cNvPr>
          <p:cNvSpPr txBox="1"/>
          <p:nvPr/>
        </p:nvSpPr>
        <p:spPr>
          <a:xfrm>
            <a:off x="1714296" y="8222011"/>
            <a:ext cx="14448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>
                <a:latin typeface="+mn-ea"/>
              </a:rPr>
              <a:t>- </a:t>
            </a:r>
            <a:r>
              <a:rPr kumimoji="1" lang="en" altLang="ko-KR" sz="2800" dirty="0" err="1">
                <a:latin typeface="+mn-ea"/>
              </a:rPr>
              <a:t>ainode</a:t>
            </a:r>
            <a:r>
              <a:rPr kumimoji="1" lang="en" altLang="ko-KR" sz="2800" dirty="0">
                <a:latin typeface="+mn-ea"/>
              </a:rPr>
              <a:t> </a:t>
            </a:r>
            <a:r>
              <a:rPr kumimoji="1" lang="ko-KR" altLang="en-US" sz="2800" dirty="0">
                <a:latin typeface="+mn-ea"/>
              </a:rPr>
              <a:t>사이트에 대한 작동방식에 대한 이해와 대회를 여는 방법에 대해서 이해하게 됨</a:t>
            </a:r>
          </a:p>
        </p:txBody>
      </p:sp>
    </p:spTree>
    <p:extLst>
      <p:ext uri="{BB962C8B-B14F-4D97-AF65-F5344CB8AC3E}">
        <p14:creationId xmlns:p14="http://schemas.microsoft.com/office/powerpoint/2010/main" val="313382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8" name="그룹 1001"/>
          <p:cNvGrpSpPr/>
          <p:nvPr/>
        </p:nvGrpSpPr>
        <p:grpSpPr>
          <a:xfrm>
            <a:off x="978309" y="9091614"/>
            <a:ext cx="16633896" cy="14286"/>
            <a:chOff x="825909" y="2291567"/>
            <a:chExt cx="16633896" cy="14286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589334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0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02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Housing 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839001"/>
              </p:ext>
            </p:extLst>
          </p:nvPr>
        </p:nvGraphicFramePr>
        <p:xfrm>
          <a:off x="978309" y="2676741"/>
          <a:ext cx="6325267" cy="5766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5267">
                  <a:extLst>
                    <a:ext uri="{9D8B030D-6E8A-4147-A177-3AD203B41FA5}">
                      <a16:colId xmlns:a16="http://schemas.microsoft.com/office/drawing/2014/main" val="2250543528"/>
                    </a:ext>
                  </a:extLst>
                </a:gridCol>
              </a:tblGrid>
              <a:tr h="64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+mn-ea"/>
                          <a:ea typeface="+mn-ea"/>
                        </a:rPr>
                        <a:t>과정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429653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ko-KR" altLang="en-US" sz="2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EDA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4702720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DATA PROCESSING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0365485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VISUALIZATION, STATISTIC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8008506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FEATURE SELECTION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0502426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MODEL SELECTION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725673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HYPER PARMETER SELECTION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31557101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LEADERBOARD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4807267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ACKNOWLEDGE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6860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6719CC-A81C-B398-DF93-E9AEA9E5815D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A1EDD-E457-2023-42BC-32251205B09F}"/>
              </a:ext>
            </a:extLst>
          </p:cNvPr>
          <p:cNvSpPr txBox="1"/>
          <p:nvPr/>
        </p:nvSpPr>
        <p:spPr>
          <a:xfrm>
            <a:off x="7772400" y="4142244"/>
            <a:ext cx="96874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ko-KR" altLang="en-US" sz="2800" dirty="0">
                <a:latin typeface="+mn-ea"/>
              </a:rPr>
              <a:t>데이터 분석이라고 생각되는 처음 </a:t>
            </a:r>
            <a:r>
              <a:rPr kumimoji="1" lang="ko-KR" altLang="en-US" sz="2800" dirty="0" err="1">
                <a:latin typeface="+mn-ea"/>
              </a:rPr>
              <a:t>지점이다보니</a:t>
            </a:r>
            <a:r>
              <a:rPr kumimoji="1" lang="ko-KR" altLang="en-US" sz="2800" dirty="0">
                <a:latin typeface="+mn-ea"/>
              </a:rPr>
              <a:t> 시행착오도 많고 이해 안되는 부분들이 있어서 분석하는데 시간이 오래 걸림</a:t>
            </a:r>
            <a:endParaRPr kumimoji="1" lang="en-US" altLang="ko-KR" sz="2800" dirty="0">
              <a:latin typeface="+mn-ea"/>
            </a:endParaRPr>
          </a:p>
          <a:p>
            <a:endParaRPr kumimoji="1" lang="ko-KR" altLang="en-US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ko-KR" altLang="en-US" sz="2800" dirty="0">
                <a:latin typeface="+mn-ea"/>
              </a:rPr>
              <a:t>분석하는 </a:t>
            </a:r>
            <a:r>
              <a:rPr kumimoji="1" lang="en" altLang="ko-KR" sz="2800" dirty="0">
                <a:latin typeface="+mn-ea"/>
              </a:rPr>
              <a:t>Process</a:t>
            </a:r>
            <a:r>
              <a:rPr kumimoji="1" lang="ko-KR" altLang="en-US" sz="2800" dirty="0" err="1">
                <a:latin typeface="+mn-ea"/>
              </a:rPr>
              <a:t>를</a:t>
            </a:r>
            <a:r>
              <a:rPr kumimoji="1" lang="ko-KR" altLang="en-US" sz="2800" dirty="0">
                <a:latin typeface="+mn-ea"/>
              </a:rPr>
              <a:t> 구성하고 분석에 대한 결과 도출을 하고 분석에 대한 의미</a:t>
            </a:r>
            <a:r>
              <a:rPr kumimoji="1" lang="en-US" altLang="ko-KR" sz="2800" dirty="0">
                <a:latin typeface="+mn-ea"/>
              </a:rPr>
              <a:t>, </a:t>
            </a:r>
            <a:r>
              <a:rPr kumimoji="1" lang="ko-KR" altLang="en-US" sz="2800" dirty="0">
                <a:latin typeface="+mn-ea"/>
              </a:rPr>
              <a:t>한계에 대해 고민해볼 수 있었음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0C05DB-E45C-5255-BA64-B89BC8715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625687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0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03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Docker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이미지 생성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BCFCA2-4578-B73C-A523-427452B7713A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172E67-C0CF-C2D3-E454-7A9AF4670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4" y="2819678"/>
            <a:ext cx="7327491" cy="3988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C79B4-F04A-2374-4466-4ACBFE458417}"/>
              </a:ext>
            </a:extLst>
          </p:cNvPr>
          <p:cNvSpPr txBox="1"/>
          <p:nvPr/>
        </p:nvSpPr>
        <p:spPr>
          <a:xfrm>
            <a:off x="1092969" y="7328830"/>
            <a:ext cx="7163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+mn-ea"/>
              </a:rPr>
              <a:t>나눔 글꼴 설치 및 필요한 </a:t>
            </a:r>
            <a:r>
              <a:rPr kumimoji="1" lang="en-US" altLang="ko-KR" sz="2400" dirty="0">
                <a:latin typeface="+mn-ea"/>
              </a:rPr>
              <a:t>python </a:t>
            </a:r>
            <a:r>
              <a:rPr kumimoji="1" lang="ko-KR" altLang="en-US" sz="2400" dirty="0">
                <a:latin typeface="+mn-ea"/>
              </a:rPr>
              <a:t>라이브러리 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D95892-25FC-9590-C088-5BE0A5A15E42}"/>
              </a:ext>
            </a:extLst>
          </p:cNvPr>
          <p:cNvSpPr txBox="1"/>
          <p:nvPr/>
        </p:nvSpPr>
        <p:spPr>
          <a:xfrm>
            <a:off x="9082674" y="3608093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ko-KR" altLang="en-US" sz="2800" dirty="0">
                <a:latin typeface="+mn-ea"/>
              </a:rPr>
              <a:t>이전에 </a:t>
            </a:r>
            <a:r>
              <a:rPr kumimoji="1" lang="en" altLang="ko-KR" sz="2800" dirty="0">
                <a:latin typeface="+mn-ea"/>
              </a:rPr>
              <a:t>docker </a:t>
            </a:r>
            <a:r>
              <a:rPr kumimoji="1" lang="ko-KR" altLang="en-US" sz="2800" dirty="0">
                <a:latin typeface="+mn-ea"/>
              </a:rPr>
              <a:t>했을 때 이미지를 </a:t>
            </a:r>
            <a:r>
              <a:rPr kumimoji="1" lang="ko-KR" altLang="en-US" sz="2800" dirty="0" err="1">
                <a:latin typeface="+mn-ea"/>
              </a:rPr>
              <a:t>가져와보기만</a:t>
            </a:r>
            <a:r>
              <a:rPr kumimoji="1" lang="ko-KR" altLang="en-US" sz="2800" dirty="0">
                <a:latin typeface="+mn-ea"/>
              </a:rPr>
              <a:t> 했는데 실제로 내가 필요한 대로 환경을 구성하고 컨테이너를 생성할 수 있다는 것을 </a:t>
            </a:r>
            <a:r>
              <a:rPr kumimoji="1" lang="ko-KR" altLang="en-US" sz="2800" dirty="0" err="1">
                <a:latin typeface="+mn-ea"/>
              </a:rPr>
              <a:t>알게됨</a:t>
            </a:r>
            <a:endParaRPr kumimoji="1" lang="en-US" altLang="ko-KR" sz="2800" dirty="0">
              <a:latin typeface="+mn-ea"/>
            </a:endParaRPr>
          </a:p>
          <a:p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</a:t>
            </a:r>
            <a:r>
              <a:rPr kumimoji="1" lang="ko-KR" altLang="en-US" sz="2800" dirty="0">
                <a:latin typeface="+mn-ea"/>
              </a:rPr>
              <a:t>  </a:t>
            </a:r>
            <a:r>
              <a:rPr kumimoji="1" lang="en-US" altLang="ko-KR" sz="2800" dirty="0">
                <a:latin typeface="+mn-ea"/>
              </a:rPr>
              <a:t>docker </a:t>
            </a:r>
            <a:r>
              <a:rPr kumimoji="1" lang="ko-KR" altLang="en-US" sz="2800" dirty="0">
                <a:latin typeface="+mn-ea"/>
              </a:rPr>
              <a:t>이미지를 </a:t>
            </a:r>
            <a:r>
              <a:rPr kumimoji="1" lang="en-US" altLang="ko-KR" sz="2800" dirty="0" err="1">
                <a:latin typeface="+mn-ea"/>
              </a:rPr>
              <a:t>habor</a:t>
            </a:r>
            <a:r>
              <a:rPr kumimoji="1" lang="en-US" altLang="ko-KR" sz="2800" dirty="0">
                <a:latin typeface="+mn-ea"/>
              </a:rPr>
              <a:t>,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en-US" altLang="ko-KR" sz="2800" dirty="0" err="1">
                <a:latin typeface="+mn-ea"/>
              </a:rPr>
              <a:t>dockerhub</a:t>
            </a:r>
            <a:r>
              <a:rPr kumimoji="1" lang="ko-KR" altLang="en-US" sz="2800" dirty="0">
                <a:latin typeface="+mn-ea"/>
              </a:rPr>
              <a:t>에 올리는 방법도 </a:t>
            </a:r>
            <a:r>
              <a:rPr kumimoji="1" lang="ko-KR" altLang="en-US" sz="2800" dirty="0" err="1">
                <a:latin typeface="+mn-ea"/>
              </a:rPr>
              <a:t>알게됨</a:t>
            </a:r>
            <a:endParaRPr kumimoji="1" lang="ko-KR" altLang="en-US" sz="28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0C05DB-E45C-5255-BA64-B89BC8715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099780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0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04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Mushroom 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2AF9EF5-EB14-E4D0-3449-9D7C22C88802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BDD9C9C-4EB9-8398-3F1D-7BF582263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951931"/>
              </p:ext>
            </p:extLst>
          </p:nvPr>
        </p:nvGraphicFramePr>
        <p:xfrm>
          <a:off x="978309" y="2676741"/>
          <a:ext cx="6325267" cy="5766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25267">
                  <a:extLst>
                    <a:ext uri="{9D8B030D-6E8A-4147-A177-3AD203B41FA5}">
                      <a16:colId xmlns:a16="http://schemas.microsoft.com/office/drawing/2014/main" val="2250543528"/>
                    </a:ext>
                  </a:extLst>
                </a:gridCol>
              </a:tblGrid>
              <a:tr h="64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+mn-ea"/>
                          <a:ea typeface="+mn-ea"/>
                        </a:rPr>
                        <a:t>과정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429653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DATA</a:t>
                      </a:r>
                      <a:r>
                        <a:rPr lang="ko-KR" altLang="en-US" sz="28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EDA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74702720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DATA PROCESSING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0365485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VISUALIZATION, STATISTIC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8008506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+mn-ea"/>
                          <a:ea typeface="+mn-ea"/>
                        </a:rPr>
                        <a:t>FEATURE SELECTION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0502426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MODEL SELECTION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725673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HYPER PARMETER SELECTION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31557101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LEADERBOARD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94807267"/>
                  </a:ext>
                </a:extLst>
              </a:tr>
              <a:tr h="640673">
                <a:tc>
                  <a:txBody>
                    <a:bodyPr/>
                    <a:lstStyle/>
                    <a:p>
                      <a:pPr algn="l" latinLnBrk="1"/>
                      <a:r>
                        <a:rPr lang="en" altLang="ko-KR" sz="28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ACKNOWLEDGE</a:t>
                      </a:r>
                      <a:endParaRPr lang="ko-KR" altLang="en-US" sz="28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6860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F756441-10FB-8F4D-DB3F-DB68B50983D3}"/>
              </a:ext>
            </a:extLst>
          </p:cNvPr>
          <p:cNvSpPr txBox="1"/>
          <p:nvPr/>
        </p:nvSpPr>
        <p:spPr>
          <a:xfrm>
            <a:off x="7696200" y="4000500"/>
            <a:ext cx="10058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ko-KR" altLang="en-US" sz="2800" dirty="0">
                <a:latin typeface="+mn-ea"/>
              </a:rPr>
              <a:t>전부 범주형 데이터인 데이터를 분석해보고 싶어서 선정</a:t>
            </a:r>
            <a:endParaRPr kumimoji="1" lang="en-US" altLang="ko-KR" sz="2800" dirty="0">
              <a:latin typeface="+mn-ea"/>
            </a:endParaRPr>
          </a:p>
          <a:p>
            <a:endParaRPr kumimoji="1" lang="ko-KR" altLang="en-US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ko-KR" altLang="en-US" sz="2800" dirty="0" err="1">
                <a:latin typeface="+mn-ea"/>
              </a:rPr>
              <a:t>결측치는</a:t>
            </a:r>
            <a:r>
              <a:rPr kumimoji="1" lang="ko-KR" altLang="en-US" sz="2800" dirty="0">
                <a:latin typeface="+mn-ea"/>
              </a:rPr>
              <a:t> 없는 데이터</a:t>
            </a:r>
            <a:endParaRPr kumimoji="1" lang="en-US" altLang="ko-KR" sz="2800" dirty="0">
              <a:latin typeface="+mn-ea"/>
            </a:endParaRPr>
          </a:p>
          <a:p>
            <a:endParaRPr kumimoji="1" lang="ko-KR" altLang="en-US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ko-KR" altLang="en-US" sz="2800" dirty="0">
                <a:latin typeface="+mn-ea"/>
              </a:rPr>
              <a:t>범주형 데이터이기 때문에 라벨링이나 상관관계 분석하는데 중점</a:t>
            </a:r>
          </a:p>
        </p:txBody>
      </p:sp>
    </p:spTree>
    <p:extLst>
      <p:ext uri="{BB962C8B-B14F-4D97-AF65-F5344CB8AC3E}">
        <p14:creationId xmlns:p14="http://schemas.microsoft.com/office/powerpoint/2010/main" val="137543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0C05DB-E45C-5255-BA64-B89BC8715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970023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4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05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4400" b="1" i="0" dirty="0">
                          <a:effectLst/>
                          <a:latin typeface="Malgun Gothic" panose="020B0503020000020004" pitchFamily="34" charset="-127"/>
                        </a:rPr>
                        <a:t>컨테이너 자동수거 </a:t>
                      </a:r>
                      <a:r>
                        <a:rPr lang="en" altLang="ko-KR" sz="4400" b="1" i="0" dirty="0">
                          <a:effectLst/>
                          <a:latin typeface="Malgun Gothic" panose="020B0503020000020004" pitchFamily="34" charset="-127"/>
                        </a:rPr>
                        <a:t>QA</a:t>
                      </a:r>
                      <a:endParaRPr lang="ko-KR" altLang="en-US" sz="4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E89D68D-80ED-5210-18B0-9A230606C455}"/>
              </a:ext>
            </a:extLst>
          </p:cNvPr>
          <p:cNvSpPr txBox="1"/>
          <p:nvPr/>
        </p:nvSpPr>
        <p:spPr>
          <a:xfrm>
            <a:off x="8153400" y="4258761"/>
            <a:ext cx="8991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+mn-ea"/>
              </a:rPr>
              <a:t>- 컨테이너 자동수거가 잘 되는지에 대한 테스트를 하면서 여러가지 환경을 </a:t>
            </a:r>
            <a:r>
              <a:rPr lang="ko-KR" altLang="en-US" sz="2800" dirty="0" err="1">
                <a:latin typeface="+mn-ea"/>
              </a:rPr>
              <a:t>고려해야한다는</a:t>
            </a:r>
            <a:r>
              <a:rPr lang="ko-KR" altLang="en-US" sz="2800" dirty="0">
                <a:latin typeface="+mn-ea"/>
              </a:rPr>
              <a:t> 점을 알게 되었음</a:t>
            </a:r>
            <a:endParaRPr lang="en-US" altLang="ko-KR" sz="2800" dirty="0">
              <a:latin typeface="+mn-ea"/>
            </a:endParaRPr>
          </a:p>
          <a:p>
            <a:endParaRPr lang="ko-KR" altLang="en-US" sz="2800" dirty="0">
              <a:latin typeface="+mn-ea"/>
            </a:endParaRPr>
          </a:p>
          <a:p>
            <a:r>
              <a:rPr lang="ko-KR" altLang="en-US" sz="2800" dirty="0">
                <a:latin typeface="+mn-ea"/>
              </a:rPr>
              <a:t>- 다양하게 발생하는 </a:t>
            </a:r>
            <a:r>
              <a:rPr lang="ko-KR" altLang="en-US" sz="2800" dirty="0" err="1">
                <a:latin typeface="+mn-ea"/>
              </a:rPr>
              <a:t>case에</a:t>
            </a:r>
            <a:r>
              <a:rPr lang="ko-KR" altLang="en-US" sz="2800" dirty="0">
                <a:latin typeface="+mn-ea"/>
              </a:rPr>
              <a:t> 대해 상세히 기록하는 것이 중요한 것을 알게 되었음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AFA43-FDBC-9449-968F-A3647F816F76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DE6DE7-1532-FA47-13EB-DA3E744CF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389" y="2420857"/>
            <a:ext cx="5471167" cy="31739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6B8844-C4C6-D580-22A2-306CDC9AA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17" y="5858616"/>
            <a:ext cx="5597739" cy="32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5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762000" y="9482435"/>
            <a:ext cx="428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KOREN DATA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grpSp>
        <p:nvGrpSpPr>
          <p:cNvPr id="18" name="그룹 1001"/>
          <p:cNvGrpSpPr/>
          <p:nvPr/>
        </p:nvGrpSpPr>
        <p:grpSpPr>
          <a:xfrm>
            <a:off x="978309" y="9091614"/>
            <a:ext cx="16633896" cy="14286"/>
            <a:chOff x="825909" y="2291567"/>
            <a:chExt cx="16633896" cy="14286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78309" y="1378925"/>
          <a:ext cx="45842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8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01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대회 개요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3F387A-3C5A-FCF7-D665-58C730594AC5}"/>
              </a:ext>
            </a:extLst>
          </p:cNvPr>
          <p:cNvSpPr txBox="1"/>
          <p:nvPr/>
        </p:nvSpPr>
        <p:spPr>
          <a:xfrm>
            <a:off x="718903" y="2075247"/>
            <a:ext cx="17569097" cy="703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4000" b="1" dirty="0" err="1">
                <a:solidFill>
                  <a:srgbClr val="666666"/>
                </a:solidFill>
                <a:latin typeface="+mn-ea"/>
              </a:rPr>
              <a:t>Koren</a:t>
            </a:r>
            <a:r>
              <a:rPr lang="en-US" altLang="ko-KR" sz="4000" b="1" dirty="0">
                <a:solidFill>
                  <a:srgbClr val="666666"/>
                </a:solidFill>
                <a:latin typeface="+mn-ea"/>
              </a:rPr>
              <a:t>?</a:t>
            </a:r>
            <a:endParaRPr lang="en-US" altLang="ko-KR" sz="4000" b="1" i="0" dirty="0">
              <a:solidFill>
                <a:srgbClr val="666666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i="0" dirty="0">
              <a:solidFill>
                <a:srgbClr val="666666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소프트웨어 정의 네트워크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클라우드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NFV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로 결합된 통합 인프라로 산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·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학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·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연 등이 실험을 목적으로 무료로 이용할 수 있는 국내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·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외 선도기술 개발을 위한 통합연구시험망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광대역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고품질의 국내외 연구개발망을 </a:t>
            </a:r>
            <a:r>
              <a:rPr lang="ko-KR" altLang="en-US" sz="2400" b="1" i="0" dirty="0" err="1">
                <a:solidFill>
                  <a:srgbClr val="666666"/>
                </a:solidFill>
                <a:effectLst/>
                <a:latin typeface="+mn-ea"/>
              </a:rPr>
              <a:t>산ㆍ학ㆍ연에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 제공하여 미래네트워크 관련 기술의 시험검증을 지원함으로써 연구개발촉진 및 국제공동연구 협력기반을 조성하기 위한 비영리 통합연구시험망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네트워크 인프라 연구개발 결과물의 사업화를 효율적으로 지원하는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ICT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연구개발 선순환생태계 기반 인프라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 err="1">
                <a:solidFill>
                  <a:srgbClr val="666666"/>
                </a:solidFill>
                <a:effectLst/>
                <a:latin typeface="+mn-ea"/>
              </a:rPr>
              <a:t>초연결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 지능형 연구개발망은 전국 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10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개 대도시 지역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(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서울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수원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판교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대전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전주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광주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대구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부산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제주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춘천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)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을 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10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Gbps~660Gbps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로 연결하는 </a:t>
            </a:r>
            <a:r>
              <a:rPr lang="ko-KR" altLang="en-US" sz="2400" b="1" i="0" dirty="0" err="1">
                <a:solidFill>
                  <a:srgbClr val="666666"/>
                </a:solidFill>
                <a:effectLst/>
                <a:latin typeface="+mn-ea"/>
              </a:rPr>
              <a:t>백본망을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 구축 운영</a:t>
            </a:r>
            <a:b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</a:b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(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단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이 중 제주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/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춘천 접속점을 제외한 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8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개 지역에 백본 전송장비가 수용되어 있으며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제주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/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춘천은 현재 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10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G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개통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해외접속점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(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TEIN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홍콩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TEIN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싱가폴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)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에서 국제연구망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(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TEIN)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과 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100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Gbps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로 직접 연동되어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GEANT/EU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로 가는 연동점을 확보하고</a:t>
            </a:r>
            <a:r>
              <a:rPr lang="en-US" altLang="ko-KR" sz="2400" b="1" i="0" dirty="0">
                <a:solidFill>
                  <a:srgbClr val="666666"/>
                </a:solidFill>
                <a:effectLst/>
                <a:latin typeface="+mn-ea"/>
              </a:rPr>
              <a:t>, 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홍콩접속점에서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APAN-JP</a:t>
            </a:r>
            <a:r>
              <a:rPr lang="ko-KR" altLang="en-US" sz="2400" b="1" i="0" dirty="0" err="1">
                <a:solidFill>
                  <a:srgbClr val="666666"/>
                </a:solidFill>
                <a:effectLst/>
                <a:latin typeface="+mn-ea"/>
              </a:rPr>
              <a:t>를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 통해 </a:t>
            </a:r>
            <a:r>
              <a:rPr lang="en" altLang="ko-KR" sz="2400" b="1" i="0" dirty="0">
                <a:solidFill>
                  <a:srgbClr val="666666"/>
                </a:solidFill>
                <a:effectLst/>
                <a:latin typeface="+mn-ea"/>
              </a:rPr>
              <a:t>Internet2/US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로 가는 </a:t>
            </a:r>
            <a:r>
              <a:rPr lang="ko-KR" altLang="en-US" sz="2400" b="1" i="0" dirty="0" err="1">
                <a:solidFill>
                  <a:srgbClr val="666666"/>
                </a:solidFill>
                <a:effectLst/>
                <a:latin typeface="+mn-ea"/>
              </a:rPr>
              <a:t>연동점</a:t>
            </a:r>
            <a:r>
              <a:rPr lang="ko-KR" altLang="en-US" sz="2400" b="1" i="0" dirty="0">
                <a:solidFill>
                  <a:srgbClr val="666666"/>
                </a:solidFill>
                <a:effectLst/>
                <a:latin typeface="+mn-ea"/>
              </a:rPr>
              <a:t> 확보</a:t>
            </a:r>
          </a:p>
        </p:txBody>
      </p:sp>
    </p:spTree>
    <p:extLst>
      <p:ext uri="{BB962C8B-B14F-4D97-AF65-F5344CB8AC3E}">
        <p14:creationId xmlns:p14="http://schemas.microsoft.com/office/powerpoint/2010/main" val="35722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0C05DB-E45C-5255-BA64-B89BC8715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762278"/>
              </p:ext>
            </p:extLst>
          </p:nvPr>
        </p:nvGraphicFramePr>
        <p:xfrm>
          <a:off x="978309" y="1378925"/>
          <a:ext cx="7784691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491">
                  <a:extLst>
                    <a:ext uri="{9D8B030D-6E8A-4147-A177-3AD203B41FA5}">
                      <a16:colId xmlns:a16="http://schemas.microsoft.com/office/drawing/2014/main" val="2789453699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4057301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dirty="0">
                          <a:solidFill>
                            <a:srgbClr val="D3D3D3"/>
                          </a:solidFill>
                        </a:rPr>
                        <a:t>06</a:t>
                      </a:r>
                      <a:endParaRPr lang="ko-KR" altLang="en-US" sz="4800" b="1" dirty="0">
                        <a:solidFill>
                          <a:srgbClr val="D3D3D3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4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Koren</a:t>
                      </a:r>
                      <a:r>
                        <a:rPr lang="en-US" altLang="ko-KR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4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2236995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CAA32BA-78FF-BAC7-528E-45CC42233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837368"/>
              </p:ext>
            </p:extLst>
          </p:nvPr>
        </p:nvGraphicFramePr>
        <p:xfrm>
          <a:off x="992516" y="2568691"/>
          <a:ext cx="6463723" cy="6267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262">
                  <a:extLst>
                    <a:ext uri="{9D8B030D-6E8A-4147-A177-3AD203B41FA5}">
                      <a16:colId xmlns:a16="http://schemas.microsoft.com/office/drawing/2014/main" val="4189619126"/>
                    </a:ext>
                  </a:extLst>
                </a:gridCol>
                <a:gridCol w="5785461">
                  <a:extLst>
                    <a:ext uri="{9D8B030D-6E8A-4147-A177-3AD203B41FA5}">
                      <a16:colId xmlns:a16="http://schemas.microsoft.com/office/drawing/2014/main" val="92275652"/>
                    </a:ext>
                  </a:extLst>
                </a:gridCol>
              </a:tblGrid>
              <a:tr h="5427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과정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3D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5164293"/>
                  </a:ext>
                </a:extLst>
              </a:tr>
              <a:tr h="542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01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대회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966128"/>
                  </a:ext>
                </a:extLst>
              </a:tr>
              <a:tr h="47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02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데이터 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2876658"/>
                  </a:ext>
                </a:extLst>
              </a:tr>
              <a:tr h="47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03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EDA - ORIGINAL DATA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6255604"/>
                  </a:ext>
                </a:extLst>
              </a:tr>
              <a:tr h="47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04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CDA - ORIGINAL DATA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7587421"/>
                  </a:ext>
                </a:extLst>
              </a:tr>
              <a:tr h="47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05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ko-KR" altLang="en-US" sz="28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전처리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1951241"/>
                  </a:ext>
                </a:extLst>
              </a:tr>
              <a:tr h="47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06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EDA - PROCESSED DATA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8626415"/>
                  </a:ext>
                </a:extLst>
              </a:tr>
              <a:tr h="47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07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데이터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CDA - PROCESSED DATA</a:t>
                      </a:r>
                      <a:endParaRPr lang="ko-KR" altLang="en-US" sz="2800" b="1" dirty="0"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7906653"/>
                  </a:ext>
                </a:extLst>
              </a:tr>
              <a:tr h="47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08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모델링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494524"/>
                  </a:ext>
                </a:extLst>
              </a:tr>
              <a:tr h="47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09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모델 </a:t>
                      </a:r>
                      <a:r>
                        <a:rPr lang="ko-KR" altLang="en-US" sz="2800" b="1" dirty="0" err="1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하이퍼파라미터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튜닝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1205181"/>
                  </a:ext>
                </a:extLst>
              </a:tr>
              <a:tr h="47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모델링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-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Sop_id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컬럼 제외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6680194"/>
                  </a:ext>
                </a:extLst>
              </a:tr>
              <a:tr h="47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dirty="0">
                          <a:solidFill>
                            <a:srgbClr val="D3D3D3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</a:t>
                      </a:r>
                      <a:endParaRPr lang="ko-KR" altLang="en-US" sz="2800" b="1" dirty="0">
                        <a:solidFill>
                          <a:srgbClr val="D3D3D3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결론 </a:t>
                      </a:r>
                      <a:r>
                        <a:rPr lang="en-US" altLang="ko-KR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&amp; </a:t>
                      </a:r>
                      <a:r>
                        <a:rPr lang="ko-KR" altLang="en-US" sz="2800" b="1" dirty="0"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향후 개선사항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3D3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2759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5CBBC5E-576F-1456-0473-5450CB78CF3E}"/>
              </a:ext>
            </a:extLst>
          </p:cNvPr>
          <p:cNvSpPr txBox="1"/>
          <p:nvPr/>
        </p:nvSpPr>
        <p:spPr>
          <a:xfrm>
            <a:off x="767142" y="9481323"/>
            <a:ext cx="390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D3D3D3"/>
                </a:solidFill>
              </a:rPr>
              <a:t>PRESENTATION FOR WRAP UP</a:t>
            </a:r>
            <a:endParaRPr lang="ko-KR" altLang="en-US" sz="2400" dirty="0">
              <a:solidFill>
                <a:srgbClr val="D3D3D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C3DBD-F103-4C22-18BA-F5F7E81E4C62}"/>
              </a:ext>
            </a:extLst>
          </p:cNvPr>
          <p:cNvSpPr txBox="1"/>
          <p:nvPr/>
        </p:nvSpPr>
        <p:spPr>
          <a:xfrm>
            <a:off x="7696200" y="2878634"/>
            <a:ext cx="9982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ko-KR" altLang="en-US" sz="2800" dirty="0">
                <a:latin typeface="+mn-ea"/>
              </a:rPr>
              <a:t>범주형 데이터라 이전에 진행한 </a:t>
            </a:r>
            <a:r>
              <a:rPr kumimoji="1" lang="en-US" altLang="ko-KR" sz="2800" dirty="0">
                <a:latin typeface="+mn-ea"/>
              </a:rPr>
              <a:t>Mushroom </a:t>
            </a:r>
            <a:r>
              <a:rPr kumimoji="1" lang="ko-KR" altLang="en-US" sz="2800" dirty="0">
                <a:latin typeface="+mn-ea"/>
              </a:rPr>
              <a:t>데이터 분석 때와 비슷한 </a:t>
            </a:r>
            <a:r>
              <a:rPr kumimoji="1" lang="ko-KR" altLang="en-US" sz="2800" dirty="0" err="1">
                <a:latin typeface="+mn-ea"/>
              </a:rPr>
              <a:t>전처리</a:t>
            </a:r>
            <a:endParaRPr kumimoji="1" lang="en-US" altLang="ko-KR" sz="2800" dirty="0">
              <a:latin typeface="+mn-ea"/>
            </a:endParaRPr>
          </a:p>
          <a:p>
            <a:endParaRPr kumimoji="1" lang="ko-KR" altLang="en-US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ko-KR" altLang="en-US" sz="2800" dirty="0">
                <a:latin typeface="+mn-ea"/>
              </a:rPr>
              <a:t>실제 </a:t>
            </a:r>
            <a:r>
              <a:rPr kumimoji="1" lang="ko-KR" altLang="en-US" sz="2800" dirty="0" err="1">
                <a:latin typeface="+mn-ea"/>
              </a:rPr>
              <a:t>데이터이다보니</a:t>
            </a:r>
            <a:r>
              <a:rPr kumimoji="1" lang="ko-KR" altLang="en-US" sz="2800" dirty="0">
                <a:latin typeface="+mn-ea"/>
              </a:rPr>
              <a:t> </a:t>
            </a:r>
            <a:r>
              <a:rPr kumimoji="1" lang="ko-KR" altLang="en-US" sz="2800" dirty="0" err="1">
                <a:latin typeface="+mn-ea"/>
              </a:rPr>
              <a:t>결측값이</a:t>
            </a:r>
            <a:r>
              <a:rPr kumimoji="1" lang="ko-KR" altLang="en-US" sz="2800" dirty="0">
                <a:latin typeface="+mn-ea"/>
              </a:rPr>
              <a:t> 많음</a:t>
            </a:r>
            <a:endParaRPr kumimoji="1" lang="en-US" altLang="ko-KR" sz="2800" dirty="0">
              <a:latin typeface="+mn-ea"/>
            </a:endParaRPr>
          </a:p>
          <a:p>
            <a:endParaRPr kumimoji="1" lang="ko-KR" altLang="en-US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en" altLang="ko-KR" sz="2800" dirty="0" err="1">
                <a:latin typeface="+mn-ea"/>
              </a:rPr>
              <a:t>request_time</a:t>
            </a:r>
            <a:r>
              <a:rPr kumimoji="1" lang="en" altLang="ko-KR" sz="2800" dirty="0">
                <a:latin typeface="+mn-ea"/>
              </a:rPr>
              <a:t>, </a:t>
            </a:r>
            <a:r>
              <a:rPr kumimoji="1" lang="en" altLang="ko-KR" sz="2800" dirty="0" err="1">
                <a:latin typeface="+mn-ea"/>
              </a:rPr>
              <a:t>handling_fin_time</a:t>
            </a:r>
            <a:r>
              <a:rPr kumimoji="1" lang="en" altLang="ko-KR" sz="2800" dirty="0">
                <a:latin typeface="+mn-ea"/>
              </a:rPr>
              <a:t> -&gt; </a:t>
            </a:r>
            <a:r>
              <a:rPr kumimoji="1" lang="ko-KR" altLang="en-US" sz="2800" dirty="0">
                <a:latin typeface="+mn-ea"/>
              </a:rPr>
              <a:t>상관분석을 할 필요성이 있음 </a:t>
            </a:r>
            <a:r>
              <a:rPr kumimoji="1" lang="en-US" altLang="ko-KR" sz="2800" dirty="0">
                <a:latin typeface="+mn-ea"/>
              </a:rPr>
              <a:t>(</a:t>
            </a:r>
            <a:r>
              <a:rPr kumimoji="1" lang="ko-KR" altLang="en-US" sz="2800" dirty="0">
                <a:latin typeface="+mn-ea"/>
              </a:rPr>
              <a:t>저번 최종 미팅 때 다른 분들은 상관관계가 있다고 판단하여 </a:t>
            </a:r>
            <a:r>
              <a:rPr kumimoji="1" lang="en" altLang="ko-KR" sz="2800" dirty="0" err="1">
                <a:latin typeface="+mn-ea"/>
              </a:rPr>
              <a:t>request_time</a:t>
            </a:r>
            <a:r>
              <a:rPr kumimoji="1" lang="ko-KR" altLang="en-US" sz="2800" dirty="0">
                <a:latin typeface="+mn-ea"/>
              </a:rPr>
              <a:t>만 다루었다 하였음</a:t>
            </a:r>
            <a:r>
              <a:rPr kumimoji="1" lang="en-US" altLang="ko-KR" sz="2800" dirty="0">
                <a:latin typeface="+mn-ea"/>
              </a:rPr>
              <a:t>)</a:t>
            </a:r>
          </a:p>
          <a:p>
            <a:endParaRPr kumimoji="1" lang="en-US" altLang="ko-KR" sz="2800" dirty="0">
              <a:latin typeface="+mn-ea"/>
            </a:endParaRPr>
          </a:p>
          <a:p>
            <a:r>
              <a:rPr kumimoji="1" lang="en-US" altLang="ko-KR" sz="2800" dirty="0">
                <a:latin typeface="+mn-ea"/>
              </a:rPr>
              <a:t>- </a:t>
            </a:r>
            <a:r>
              <a:rPr kumimoji="1" lang="en" altLang="ko-KR" sz="2800" dirty="0">
                <a:latin typeface="+mn-ea"/>
              </a:rPr>
              <a:t>accuracy </a:t>
            </a:r>
            <a:r>
              <a:rPr kumimoji="1" lang="ko-KR" altLang="en-US" sz="2800" dirty="0">
                <a:latin typeface="+mn-ea"/>
              </a:rPr>
              <a:t>기준으로 했을 때는 </a:t>
            </a:r>
            <a:r>
              <a:rPr kumimoji="1" lang="en" altLang="ko-KR" sz="2800" dirty="0" err="1">
                <a:latin typeface="+mn-ea"/>
              </a:rPr>
              <a:t>request_time</a:t>
            </a:r>
            <a:r>
              <a:rPr kumimoji="1" lang="en" altLang="ko-KR" sz="2800" dirty="0">
                <a:latin typeface="+mn-ea"/>
              </a:rPr>
              <a:t>, </a:t>
            </a:r>
            <a:r>
              <a:rPr kumimoji="1" lang="en" altLang="ko-KR" sz="2800" dirty="0" err="1">
                <a:latin typeface="+mn-ea"/>
              </a:rPr>
              <a:t>handling_fin_time</a:t>
            </a:r>
            <a:r>
              <a:rPr kumimoji="1" lang="en" altLang="ko-KR" sz="2800" dirty="0">
                <a:latin typeface="+mn-ea"/>
              </a:rPr>
              <a:t> </a:t>
            </a:r>
            <a:r>
              <a:rPr kumimoji="1" lang="ko-KR" altLang="en-US" sz="2800" dirty="0">
                <a:latin typeface="+mn-ea"/>
              </a:rPr>
              <a:t>두 가지를 다르게 처리하고 </a:t>
            </a:r>
            <a:r>
              <a:rPr kumimoji="1" lang="ko-KR" altLang="en-US" sz="2800" dirty="0" err="1">
                <a:latin typeface="+mn-ea"/>
              </a:rPr>
              <a:t>하이퍼파라미터</a:t>
            </a:r>
            <a:r>
              <a:rPr kumimoji="1" lang="ko-KR" altLang="en-US" sz="2800" dirty="0">
                <a:latin typeface="+mn-ea"/>
              </a:rPr>
              <a:t> 튜닝을 진행하였을 때 가장 </a:t>
            </a:r>
            <a:r>
              <a:rPr kumimoji="1" lang="en" altLang="ko-KR" sz="2800" dirty="0">
                <a:latin typeface="+mn-ea"/>
              </a:rPr>
              <a:t>Accuracy</a:t>
            </a:r>
            <a:r>
              <a:rPr kumimoji="1" lang="ko-KR" altLang="en-US" sz="2800" dirty="0">
                <a:latin typeface="+mn-ea"/>
              </a:rPr>
              <a:t>가 좋았음 </a:t>
            </a:r>
            <a:r>
              <a:rPr kumimoji="1" lang="en-US" altLang="ko-KR" sz="2800" dirty="0">
                <a:latin typeface="+mn-ea"/>
              </a:rPr>
              <a:t>(</a:t>
            </a:r>
            <a:r>
              <a:rPr lang="en-US" altLang="ko-KR" sz="2800" dirty="0">
                <a:solidFill>
                  <a:srgbClr val="000000"/>
                </a:solidFill>
                <a:effectLst/>
                <a:latin typeface="Malgun Gothic" panose="020B0503020000020004" pitchFamily="34" charset="-127"/>
              </a:rPr>
              <a:t>0.8296230335411101</a:t>
            </a:r>
            <a:r>
              <a:rPr kumimoji="1" lang="en-US" altLang="ko-KR" sz="2800" dirty="0">
                <a:latin typeface="+mn-ea"/>
              </a:rPr>
              <a:t>)</a:t>
            </a:r>
            <a:endParaRPr kumimoji="1"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152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맑은 고딕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맑은 고딕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1557</Words>
  <Application>Microsoft Macintosh PowerPoint</Application>
  <PresentationFormat>사용자 지정</PresentationFormat>
  <Paragraphs>537</Paragraphs>
  <Slides>20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맑은 고딕</vt:lpstr>
      <vt:lpstr>MS UI Gothic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보미 염</cp:lastModifiedBy>
  <cp:revision>309</cp:revision>
  <dcterms:created xsi:type="dcterms:W3CDTF">2023-10-20T08:59:44Z</dcterms:created>
  <dcterms:modified xsi:type="dcterms:W3CDTF">2023-11-15T04:06:05Z</dcterms:modified>
</cp:coreProperties>
</file>